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301" r:id="rId4"/>
    <p:sldId id="258" r:id="rId5"/>
    <p:sldId id="614" r:id="rId6"/>
    <p:sldId id="646" r:id="rId7"/>
    <p:sldId id="597" r:id="rId8"/>
    <p:sldId id="598" r:id="rId9"/>
    <p:sldId id="600" r:id="rId10"/>
    <p:sldId id="612" r:id="rId11"/>
    <p:sldId id="611" r:id="rId12"/>
    <p:sldId id="613" r:id="rId13"/>
    <p:sldId id="610" r:id="rId14"/>
    <p:sldId id="609" r:id="rId15"/>
    <p:sldId id="608" r:id="rId16"/>
    <p:sldId id="607" r:id="rId17"/>
    <p:sldId id="606" r:id="rId18"/>
    <p:sldId id="605" r:id="rId19"/>
    <p:sldId id="604" r:id="rId20"/>
    <p:sldId id="603" r:id="rId21"/>
    <p:sldId id="602" r:id="rId22"/>
    <p:sldId id="601" r:id="rId23"/>
    <p:sldId id="599" r:id="rId24"/>
    <p:sldId id="620" r:id="rId25"/>
    <p:sldId id="619" r:id="rId26"/>
    <p:sldId id="618" r:id="rId27"/>
    <p:sldId id="617" r:id="rId28"/>
    <p:sldId id="616" r:id="rId29"/>
    <p:sldId id="631" r:id="rId30"/>
    <p:sldId id="630" r:id="rId31"/>
    <p:sldId id="629" r:id="rId32"/>
    <p:sldId id="628" r:id="rId33"/>
    <p:sldId id="627" r:id="rId34"/>
    <p:sldId id="626" r:id="rId35"/>
    <p:sldId id="625" r:id="rId36"/>
    <p:sldId id="624" r:id="rId37"/>
    <p:sldId id="623" r:id="rId38"/>
    <p:sldId id="622" r:id="rId39"/>
    <p:sldId id="621" r:id="rId40"/>
    <p:sldId id="615" r:id="rId41"/>
    <p:sldId id="645" r:id="rId42"/>
    <p:sldId id="644" r:id="rId43"/>
    <p:sldId id="643" r:id="rId44"/>
    <p:sldId id="642" r:id="rId45"/>
    <p:sldId id="639" r:id="rId46"/>
    <p:sldId id="641" r:id="rId47"/>
    <p:sldId id="640" r:id="rId48"/>
    <p:sldId id="638" r:id="rId49"/>
    <p:sldId id="637" r:id="rId50"/>
    <p:sldId id="636" r:id="rId51"/>
    <p:sldId id="634" r:id="rId52"/>
    <p:sldId id="635" r:id="rId53"/>
    <p:sldId id="633" r:id="rId54"/>
    <p:sldId id="648" r:id="rId55"/>
    <p:sldId id="647" r:id="rId56"/>
    <p:sldId id="632" r:id="rId57"/>
    <p:sldId id="653" r:id="rId58"/>
    <p:sldId id="652" r:id="rId59"/>
    <p:sldId id="651" r:id="rId60"/>
    <p:sldId id="650" r:id="rId61"/>
    <p:sldId id="649" r:id="rId62"/>
    <p:sldId id="658" r:id="rId63"/>
    <p:sldId id="657" r:id="rId64"/>
    <p:sldId id="656" r:id="rId65"/>
    <p:sldId id="289" r:id="rId66"/>
    <p:sldId id="296" r:id="rId67"/>
    <p:sldId id="297" r:id="rId6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6283" autoAdjust="0"/>
  </p:normalViewPr>
  <p:slideViewPr>
    <p:cSldViewPr>
      <p:cViewPr varScale="1">
        <p:scale>
          <a:sx n="108" d="100"/>
          <a:sy n="108" d="100"/>
        </p:scale>
        <p:origin x="225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6F9EB-A7F5-4F56-B9BB-EEEBA7A00429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D2B64-5C83-4321-B1ED-8EDEB196C9A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69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 altLang="es-ES">
                <a:ea typeface="ＭＳ Ｐゴシック" panose="020B0600070205080204" pitchFamily="34" charset="-128"/>
              </a:rPr>
              <a:t>Un arreglo es un conjunto de variables del mismo tipo, que son agrupadas bajo un único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identificador. Cada una de las variables o elementos del arreglo se referencia mediante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índice que representa la posición del mismo dentro del arreglo.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arreglo se utiliza para procesar variables dentro de una observación del paso de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datos. Se usan para realizar cálculos o comparaciones repetitivos sobre variables que se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procesaran o manipularan de forma similar</a:t>
            </a:r>
          </a:p>
        </p:txBody>
      </p:sp>
      <p:sp>
        <p:nvSpPr>
          <p:cNvPr id="3686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F98940-578B-4DDB-BDC5-AA51AF85AEE2}" type="slidenum">
              <a:rPr lang="es-ES" altLang="es-ES"/>
              <a:pPr>
                <a:spcBef>
                  <a:spcPct val="0"/>
                </a:spcBef>
              </a:pPr>
              <a:t>66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57772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8778240" y="5486402"/>
            <a:ext cx="3276601" cy="1371598"/>
          </a:xfrm>
          <a:prstGeom prst="rect">
            <a:avLst/>
          </a:prstGeom>
          <a:blipFill>
            <a:blip r:embed="rId2" cstate="print"/>
            <a:srcRect/>
            <a:stretch>
              <a:fillRect l="-260465" t="-400001" r="-267" b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bk object 16"/>
          <p:cNvSpPr/>
          <p:nvPr/>
        </p:nvSpPr>
        <p:spPr>
          <a:xfrm>
            <a:off x="1" y="0"/>
            <a:ext cx="3581400" cy="5867400"/>
          </a:xfrm>
          <a:prstGeom prst="rect">
            <a:avLst/>
          </a:prstGeom>
          <a:blipFill>
            <a:blip r:embed="rId2" cstate="print"/>
            <a:srcRect/>
            <a:stretch>
              <a:fillRect l="2" t="1" r="-230035" b="-1688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2564" y="516077"/>
            <a:ext cx="8246871" cy="391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33341" y="2728671"/>
            <a:ext cx="2925317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62070" y="1600587"/>
            <a:ext cx="4739259" cy="1386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429000" cy="6857998"/>
          </a:xfrm>
          <a:prstGeom prst="rect">
            <a:avLst/>
          </a:prstGeom>
          <a:blipFill>
            <a:blip r:embed="rId2" cstate="print"/>
            <a:srcRect/>
            <a:stretch>
              <a:fillRect r="-14995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0" y="2743200"/>
            <a:ext cx="4967859" cy="1005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Diapositiva de título">
    <p:bg>
      <p:bgPr>
        <a:solidFill>
          <a:srgbClr val="EFA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11918951" y="500063"/>
            <a:ext cx="289983" cy="474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 sz="18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734" y="306389"/>
            <a:ext cx="59690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7820" y="1848218"/>
            <a:ext cx="10363200" cy="345317"/>
          </a:xfrm>
        </p:spPr>
        <p:txBody>
          <a:bodyPr/>
          <a:lstStyle>
            <a:lvl1pPr>
              <a:defRPr sz="2800" cap="all">
                <a:solidFill>
                  <a:srgbClr val="272727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7820" y="2193536"/>
            <a:ext cx="8534400" cy="359763"/>
          </a:xfrm>
        </p:spPr>
        <p:txBody>
          <a:bodyPr anchor="ctr">
            <a:noAutofit/>
          </a:bodyPr>
          <a:lstStyle>
            <a:lvl1pPr marL="0" indent="0" algn="l">
              <a:buNone/>
              <a:defRPr>
                <a:solidFill>
                  <a:srgbClr val="2727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283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90237"/>
            <a:ext cx="3581400" cy="3719764"/>
          </a:xfrm>
          <a:prstGeom prst="rect">
            <a:avLst/>
          </a:prstGeom>
          <a:blipFill>
            <a:blip r:embed="rId8" cstate="print"/>
            <a:srcRect/>
            <a:stretch>
              <a:fillRect r="-224995" b="-4070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23544" y="6509004"/>
            <a:ext cx="1945894" cy="2072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3600" y="1184910"/>
            <a:ext cx="1046480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9" name="bk object 16"/>
          <p:cNvSpPr/>
          <p:nvPr userDrawn="1"/>
        </p:nvSpPr>
        <p:spPr>
          <a:xfrm>
            <a:off x="8503920" y="87654"/>
            <a:ext cx="3352800" cy="1066800"/>
          </a:xfrm>
          <a:prstGeom prst="rect">
            <a:avLst/>
          </a:prstGeom>
          <a:blipFill>
            <a:blip r:embed="rId8" cstate="print"/>
            <a:srcRect/>
            <a:stretch>
              <a:fillRect l="-254545" t="-21430" r="7393" b="-36916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 sz="2400"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76600" cy="6857998"/>
          </a:xfrm>
          <a:prstGeom prst="rect">
            <a:avLst/>
          </a:prstGeom>
          <a:blipFill>
            <a:blip r:embed="rId2" cstate="print"/>
            <a:srcRect/>
            <a:stretch>
              <a:fillRect r="-16160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00" y="2133600"/>
            <a:ext cx="4366265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9600" dirty="0">
                <a:solidFill>
                  <a:srgbClr val="001F5F"/>
                </a:solidFill>
              </a:rPr>
              <a:t>INICIO</a:t>
            </a:r>
          </a:p>
        </p:txBody>
      </p:sp>
      <p:sp>
        <p:nvSpPr>
          <p:cNvPr id="5" name="object 2"/>
          <p:cNvSpPr/>
          <p:nvPr/>
        </p:nvSpPr>
        <p:spPr>
          <a:xfrm>
            <a:off x="0" y="5181600"/>
            <a:ext cx="8571618" cy="1676398"/>
          </a:xfrm>
          <a:prstGeom prst="rect">
            <a:avLst/>
          </a:prstGeom>
          <a:blipFill>
            <a:blip r:embed="rId2" cstate="print"/>
            <a:srcRect/>
            <a:stretch>
              <a:fillRect t="-309091" b="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01036C2-C2B4-40CE-830E-5FAC3EC07D8B}"/>
              </a:ext>
            </a:extLst>
          </p:cNvPr>
          <p:cNvSpPr/>
          <p:nvPr/>
        </p:nvSpPr>
        <p:spPr>
          <a:xfrm>
            <a:off x="533400" y="1902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TITULO A UN OBJETO JPANEL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1EF023-CEB9-E0A2-99DA-59637A9CB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0600"/>
            <a:ext cx="10287000" cy="57669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A43EB0B-4019-0993-2395-480D193C0F0C}"/>
              </a:ext>
            </a:extLst>
          </p:cNvPr>
          <p:cNvSpPr txBox="1"/>
          <p:nvPr/>
        </p:nvSpPr>
        <p:spPr>
          <a:xfrm>
            <a:off x="2326145" y="6214646"/>
            <a:ext cx="2550655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Properties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B57BC3F-F20B-8A78-3414-C113105B9FC2}"/>
              </a:ext>
            </a:extLst>
          </p:cNvPr>
          <p:cNvSpPr txBox="1"/>
          <p:nvPr/>
        </p:nvSpPr>
        <p:spPr>
          <a:xfrm>
            <a:off x="1066800" y="1219200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JPanel</a:t>
            </a:r>
          </a:p>
        </p:txBody>
      </p:sp>
    </p:spTree>
    <p:extLst>
      <p:ext uri="{BB962C8B-B14F-4D97-AF65-F5344CB8AC3E}">
        <p14:creationId xmlns:p14="http://schemas.microsoft.com/office/powerpoint/2010/main" val="2664522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DC8AD19-3C02-8C5A-7528-FA944AB71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52400"/>
            <a:ext cx="4706228" cy="655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BC92337-A849-8FB4-96A1-270DC072525C}"/>
              </a:ext>
            </a:extLst>
          </p:cNvPr>
          <p:cNvSpPr txBox="1"/>
          <p:nvPr/>
        </p:nvSpPr>
        <p:spPr>
          <a:xfrm>
            <a:off x="4038600" y="1143000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propiedad border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C93D623-1E68-1B0D-8EE4-2C22866589DB}"/>
              </a:ext>
            </a:extLst>
          </p:cNvPr>
          <p:cNvSpPr txBox="1"/>
          <p:nvPr/>
        </p:nvSpPr>
        <p:spPr>
          <a:xfrm>
            <a:off x="2362200" y="3048000"/>
            <a:ext cx="2819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Titled Border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D14B176-E78C-8489-5FF5-D3EF6A0D2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123950"/>
            <a:ext cx="4467225" cy="5353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E714D46-08AC-47EE-55D2-6ED79CA16A98}"/>
              </a:ext>
            </a:extLst>
          </p:cNvPr>
          <p:cNvSpPr txBox="1"/>
          <p:nvPr/>
        </p:nvSpPr>
        <p:spPr>
          <a:xfrm>
            <a:off x="7924800" y="4114800"/>
            <a:ext cx="2743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la propiedad Title, digitar: DATOS DEL ALUMNO</a:t>
            </a:r>
          </a:p>
        </p:txBody>
      </p:sp>
    </p:spTree>
    <p:extLst>
      <p:ext uri="{BB962C8B-B14F-4D97-AF65-F5344CB8AC3E}">
        <p14:creationId xmlns:p14="http://schemas.microsoft.com/office/powerpoint/2010/main" val="2296298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89FC54-A752-0DD7-8F28-CB48D3A9E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76199"/>
            <a:ext cx="6097559" cy="67056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8688AB-1D93-1182-DC81-B9DDFD34E267}"/>
              </a:ext>
            </a:extLst>
          </p:cNvPr>
          <p:cNvSpPr txBox="1"/>
          <p:nvPr/>
        </p:nvSpPr>
        <p:spPr>
          <a:xfrm>
            <a:off x="2286000" y="2895600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propiedad Color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89144FC-3F3B-69E2-F183-3B407E571462}"/>
              </a:ext>
            </a:extLst>
          </p:cNvPr>
          <p:cNvSpPr txBox="1"/>
          <p:nvPr/>
        </p:nvSpPr>
        <p:spPr>
          <a:xfrm>
            <a:off x="1752600" y="4835741"/>
            <a:ext cx="1981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 un color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BDFA647-4FB7-7670-09E4-72586D97C499}"/>
              </a:ext>
            </a:extLst>
          </p:cNvPr>
          <p:cNvSpPr txBox="1"/>
          <p:nvPr/>
        </p:nvSpPr>
        <p:spPr>
          <a:xfrm>
            <a:off x="3810000" y="6138446"/>
            <a:ext cx="1905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OK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8DB705-A8F4-C2E7-EBC9-88EE36516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874" y="979979"/>
            <a:ext cx="3639926" cy="58018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DEF2029-AD3D-0C0C-692B-72082DE8D8A4}"/>
              </a:ext>
            </a:extLst>
          </p:cNvPr>
          <p:cNvSpPr txBox="1"/>
          <p:nvPr/>
        </p:nvSpPr>
        <p:spPr>
          <a:xfrm>
            <a:off x="6858000" y="3547646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propiedad Font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82A1FE3-3E2A-762A-BD38-2AA685421D3F}"/>
              </a:ext>
            </a:extLst>
          </p:cNvPr>
          <p:cNvSpPr txBox="1"/>
          <p:nvPr/>
        </p:nvSpPr>
        <p:spPr>
          <a:xfrm>
            <a:off x="9677400" y="4724400"/>
            <a:ext cx="2362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Seleccionar: Tipo de letra, estilo y tamaño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5FC1833-02CA-7404-C70A-6F778992EB11}"/>
              </a:ext>
            </a:extLst>
          </p:cNvPr>
          <p:cNvSpPr txBox="1"/>
          <p:nvPr/>
        </p:nvSpPr>
        <p:spPr>
          <a:xfrm>
            <a:off x="6781800" y="6167563"/>
            <a:ext cx="1828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Ok</a:t>
            </a:r>
          </a:p>
        </p:txBody>
      </p:sp>
    </p:spTree>
    <p:extLst>
      <p:ext uri="{BB962C8B-B14F-4D97-AF65-F5344CB8AC3E}">
        <p14:creationId xmlns:p14="http://schemas.microsoft.com/office/powerpoint/2010/main" val="2194047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242C861-3E2F-A688-AA29-97EF1A448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6200"/>
            <a:ext cx="5562600" cy="6701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FE3DE16-389B-AFC5-D1FD-37E401CBF09F}"/>
              </a:ext>
            </a:extLst>
          </p:cNvPr>
          <p:cNvSpPr txBox="1"/>
          <p:nvPr/>
        </p:nvSpPr>
        <p:spPr>
          <a:xfrm>
            <a:off x="3505200" y="3886200"/>
            <a:ext cx="2667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la propiedad Justification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D7FA3F9-97AB-DA8B-9EF8-27AF01A8B333}"/>
              </a:ext>
            </a:extLst>
          </p:cNvPr>
          <p:cNvSpPr txBox="1"/>
          <p:nvPr/>
        </p:nvSpPr>
        <p:spPr>
          <a:xfrm>
            <a:off x="3505200" y="5224046"/>
            <a:ext cx="2667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 la opción: Center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18BDD2-0376-56D1-5E5D-FE0EBFC0F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990600"/>
            <a:ext cx="4800600" cy="5737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A126832-935B-AB9B-0BDF-7019C4CD5898}"/>
              </a:ext>
            </a:extLst>
          </p:cNvPr>
          <p:cNvSpPr txBox="1"/>
          <p:nvPr/>
        </p:nvSpPr>
        <p:spPr>
          <a:xfrm>
            <a:off x="7543800" y="4419600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la propiedad Position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B032210-71D7-F5D4-01F2-DDDEE9CDF9DB}"/>
              </a:ext>
            </a:extLst>
          </p:cNvPr>
          <p:cNvSpPr txBox="1"/>
          <p:nvPr/>
        </p:nvSpPr>
        <p:spPr>
          <a:xfrm>
            <a:off x="6819900" y="5349397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Top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FCE4D8E-6066-9CF9-AFF9-9A71668AC0FF}"/>
              </a:ext>
            </a:extLst>
          </p:cNvPr>
          <p:cNvSpPr txBox="1"/>
          <p:nvPr/>
        </p:nvSpPr>
        <p:spPr>
          <a:xfrm>
            <a:off x="7772400" y="6109917"/>
            <a:ext cx="1828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Ok</a:t>
            </a:r>
          </a:p>
        </p:txBody>
      </p:sp>
    </p:spTree>
    <p:extLst>
      <p:ext uri="{BB962C8B-B14F-4D97-AF65-F5344CB8AC3E}">
        <p14:creationId xmlns:p14="http://schemas.microsoft.com/office/powerpoint/2010/main" val="2810822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2D2D7DF-7030-A23D-9A84-1D0B2CFF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199"/>
            <a:ext cx="4800600" cy="6681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8A09334-5C82-78BE-DCCB-B76706626E41}"/>
              </a:ext>
            </a:extLst>
          </p:cNvPr>
          <p:cNvSpPr txBox="1"/>
          <p:nvPr/>
        </p:nvSpPr>
        <p:spPr>
          <a:xfrm>
            <a:off x="2057400" y="6062246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Close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D6D8995-952E-BCF0-A96C-28AD8A867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968929"/>
            <a:ext cx="6936779" cy="289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0426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245D7D1-CFA2-B7CE-5C3C-EEC0A93DB322}"/>
              </a:ext>
            </a:extLst>
          </p:cNvPr>
          <p:cNvSpPr/>
          <p:nvPr/>
        </p:nvSpPr>
        <p:spPr>
          <a:xfrm>
            <a:off x="2434309" y="14094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INSERTAR UN JCOMBOBOX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3D66FF-E83C-43EA-D4AD-2EAE01B0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55752"/>
            <a:ext cx="11887200" cy="3078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BF4DD3E-674F-A5C6-08C7-72A5608B3674}"/>
              </a:ext>
            </a:extLst>
          </p:cNvPr>
          <p:cNvCxnSpPr>
            <a:cxnSpLocks/>
          </p:cNvCxnSpPr>
          <p:nvPr/>
        </p:nvCxnSpPr>
        <p:spPr>
          <a:xfrm flipH="1">
            <a:off x="1066800" y="3246352"/>
            <a:ext cx="1021080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2203D26-CCFB-C3EA-D095-FF7E89D58C7D}"/>
              </a:ext>
            </a:extLst>
          </p:cNvPr>
          <p:cNvSpPr txBox="1"/>
          <p:nvPr/>
        </p:nvSpPr>
        <p:spPr>
          <a:xfrm>
            <a:off x="8229600" y="3502488"/>
            <a:ext cx="358361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 el componente: ComboBox, clic y arrastre hacia el JPanel</a:t>
            </a:r>
          </a:p>
        </p:txBody>
      </p:sp>
    </p:spTree>
    <p:extLst>
      <p:ext uri="{BB962C8B-B14F-4D97-AF65-F5344CB8AC3E}">
        <p14:creationId xmlns:p14="http://schemas.microsoft.com/office/powerpoint/2010/main" val="2877979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BF0C88F-2468-1812-DF36-E2D427DA5D9F}"/>
              </a:ext>
            </a:extLst>
          </p:cNvPr>
          <p:cNvSpPr/>
          <p:nvPr/>
        </p:nvSpPr>
        <p:spPr>
          <a:xfrm>
            <a:off x="533400" y="1902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DEFINIR UN NOMBRE AL OBJETO JCOMBOBOX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53F867C-FF74-9243-ACE5-EC3676A52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887200" cy="304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3548807-C5EC-9746-CEA1-A8864F0BD207}"/>
              </a:ext>
            </a:extLst>
          </p:cNvPr>
          <p:cNvSpPr txBox="1"/>
          <p:nvPr/>
        </p:nvSpPr>
        <p:spPr>
          <a:xfrm>
            <a:off x="1752600" y="2595146"/>
            <a:ext cx="3733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Change Variable Name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5EFB23-5761-59BC-A4CE-D576689133D2}"/>
              </a:ext>
            </a:extLst>
          </p:cNvPr>
          <p:cNvSpPr txBox="1"/>
          <p:nvPr/>
        </p:nvSpPr>
        <p:spPr>
          <a:xfrm>
            <a:off x="762000" y="1244025"/>
            <a:ext cx="1828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objeto: JcomboBox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9EB7E0D-CBFD-C479-2DF4-02CC79B02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143375"/>
            <a:ext cx="6895235" cy="2600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74E7090-7B40-EB24-C7B3-C6B4D9E90D9D}"/>
              </a:ext>
            </a:extLst>
          </p:cNvPr>
          <p:cNvSpPr txBox="1"/>
          <p:nvPr/>
        </p:nvSpPr>
        <p:spPr>
          <a:xfrm>
            <a:off x="3694835" y="5147846"/>
            <a:ext cx="1828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Nombre: Jcbcurso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70DD976-3195-B5AB-2A47-E03876C6F3F1}"/>
              </a:ext>
            </a:extLst>
          </p:cNvPr>
          <p:cNvSpPr txBox="1"/>
          <p:nvPr/>
        </p:nvSpPr>
        <p:spPr>
          <a:xfrm>
            <a:off x="1789835" y="6062246"/>
            <a:ext cx="1905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Ok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1D56AEE-099F-E547-88ED-01BA05ED0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135" y="4143375"/>
            <a:ext cx="3909220" cy="2600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940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95CB38E-E0B5-61BA-1F8B-F09349180C03}"/>
              </a:ext>
            </a:extLst>
          </p:cNvPr>
          <p:cNvSpPr/>
          <p:nvPr/>
        </p:nvSpPr>
        <p:spPr>
          <a:xfrm>
            <a:off x="529309" y="1902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TITULO A UN OBJETO JCOMBOBOX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9A7083-090C-4745-1E52-907256C18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90600"/>
            <a:ext cx="7620000" cy="5727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62A6CC2-AB39-7557-ECD1-917EB18A7D5E}"/>
              </a:ext>
            </a:extLst>
          </p:cNvPr>
          <p:cNvSpPr txBox="1"/>
          <p:nvPr/>
        </p:nvSpPr>
        <p:spPr>
          <a:xfrm>
            <a:off x="2362200" y="6400800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Properties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EE4A932-0CB6-5E14-BD45-60998106A257}"/>
              </a:ext>
            </a:extLst>
          </p:cNvPr>
          <p:cNvSpPr txBox="1"/>
          <p:nvPr/>
        </p:nvSpPr>
        <p:spPr>
          <a:xfrm>
            <a:off x="2895600" y="1244025"/>
            <a:ext cx="1828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objeto: JcomboBox</a:t>
            </a:r>
          </a:p>
        </p:txBody>
      </p:sp>
    </p:spTree>
    <p:extLst>
      <p:ext uri="{BB962C8B-B14F-4D97-AF65-F5344CB8AC3E}">
        <p14:creationId xmlns:p14="http://schemas.microsoft.com/office/powerpoint/2010/main" val="19781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B96761-9393-EEAD-A06F-A2607AA58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981075"/>
            <a:ext cx="8356407" cy="5800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80EA0C5-FC58-9ED4-F3C2-0EC5A16F947F}"/>
              </a:ext>
            </a:extLst>
          </p:cNvPr>
          <p:cNvSpPr txBox="1"/>
          <p:nvPr/>
        </p:nvSpPr>
        <p:spPr>
          <a:xfrm>
            <a:off x="3352800" y="4495800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propiedad border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4D313DD-C9D4-FA82-F7F5-0AE1F6E75157}"/>
              </a:ext>
            </a:extLst>
          </p:cNvPr>
          <p:cNvSpPr txBox="1"/>
          <p:nvPr/>
        </p:nvSpPr>
        <p:spPr>
          <a:xfrm>
            <a:off x="7239000" y="3776246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 Title Border</a:t>
            </a:r>
          </a:p>
        </p:txBody>
      </p:sp>
    </p:spTree>
    <p:extLst>
      <p:ext uri="{BB962C8B-B14F-4D97-AF65-F5344CB8AC3E}">
        <p14:creationId xmlns:p14="http://schemas.microsoft.com/office/powerpoint/2010/main" val="2225268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039F253-86E2-4FCB-9E72-9D375DB1F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"/>
            <a:ext cx="5538737" cy="655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3298BAB-975A-2589-9EBC-FD6048BB1C44}"/>
              </a:ext>
            </a:extLst>
          </p:cNvPr>
          <p:cNvSpPr txBox="1"/>
          <p:nvPr/>
        </p:nvSpPr>
        <p:spPr>
          <a:xfrm>
            <a:off x="2895600" y="3810000"/>
            <a:ext cx="1905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la propiedad Title, digitar: CURSO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4046A82-216A-C790-39C2-6039D0899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021772"/>
            <a:ext cx="5105400" cy="5685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B70E764-444C-59AA-2ED9-C93E60547852}"/>
              </a:ext>
            </a:extLst>
          </p:cNvPr>
          <p:cNvSpPr txBox="1"/>
          <p:nvPr/>
        </p:nvSpPr>
        <p:spPr>
          <a:xfrm>
            <a:off x="8382000" y="3429000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propiedad Color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693A1B5-537E-75E1-4AAF-42B48A049814}"/>
              </a:ext>
            </a:extLst>
          </p:cNvPr>
          <p:cNvSpPr txBox="1"/>
          <p:nvPr/>
        </p:nvSpPr>
        <p:spPr>
          <a:xfrm>
            <a:off x="7772400" y="4876800"/>
            <a:ext cx="1981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 un color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89A1E2D-12E5-CA41-5A3F-312AFB0F780D}"/>
              </a:ext>
            </a:extLst>
          </p:cNvPr>
          <p:cNvSpPr txBox="1"/>
          <p:nvPr/>
        </p:nvSpPr>
        <p:spPr>
          <a:xfrm>
            <a:off x="8382000" y="6096000"/>
            <a:ext cx="1905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OK</a:t>
            </a:r>
          </a:p>
        </p:txBody>
      </p:sp>
    </p:spTree>
    <p:extLst>
      <p:ext uri="{BB962C8B-B14F-4D97-AF65-F5344CB8AC3E}">
        <p14:creationId xmlns:p14="http://schemas.microsoft.com/office/powerpoint/2010/main" val="427417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3581400" cy="6857998"/>
          </a:xfrm>
          <a:prstGeom prst="rect">
            <a:avLst/>
          </a:prstGeom>
          <a:blipFill>
            <a:blip r:embed="rId2" cstate="print"/>
            <a:srcRect/>
            <a:stretch>
              <a:fillRect l="2" r="-23003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/>
          <p:nvPr/>
        </p:nvSpPr>
        <p:spPr>
          <a:xfrm>
            <a:off x="8628888" y="5593079"/>
            <a:ext cx="3124200" cy="990600"/>
          </a:xfrm>
          <a:prstGeom prst="rect">
            <a:avLst/>
          </a:prstGeom>
          <a:blipFill>
            <a:blip r:embed="rId2" cstate="print"/>
            <a:srcRect/>
            <a:stretch>
              <a:fillRect l="-280486" t="-569230" r="2158" b="-2307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7D835B4-E061-4660-A102-8D4DA17AD61E}"/>
              </a:ext>
            </a:extLst>
          </p:cNvPr>
          <p:cNvSpPr txBox="1">
            <a:spLocks/>
          </p:cNvSpPr>
          <p:nvPr/>
        </p:nvSpPr>
        <p:spPr>
          <a:xfrm>
            <a:off x="252166" y="233472"/>
            <a:ext cx="10034833" cy="548640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PE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EXPOSITOR:</a:t>
            </a: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CONSULTOR : DANIEL FERNANDO LOZA SANTA CRUZ</a:t>
            </a:r>
          </a:p>
          <a:p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r>
              <a:rPr lang="es-PE" b="1" u="sng" dirty="0">
                <a:solidFill>
                  <a:schemeClr val="tx1"/>
                </a:solidFill>
                <a:latin typeface="Roboto" pitchFamily="2" charset="0"/>
              </a:rPr>
              <a:t>Correos</a:t>
            </a:r>
            <a:r>
              <a:rPr lang="es-PE" b="1" dirty="0">
                <a:solidFill>
                  <a:schemeClr val="tx1"/>
                </a:solidFill>
                <a:latin typeface="Roboto" pitchFamily="2" charset="0"/>
              </a:rPr>
              <a:t>: 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dlozas2016@gmail.com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dlozas2011@hotmail.com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lozadaniel2020@gmail.com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Canal de YouTube: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sz="4200" b="1" cap="none" dirty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https://www.youtube.com/@daniellozasantacruz</a:t>
            </a: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DBD94C0-0474-4554-BC32-F0EDE3BDA0B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923" y="301816"/>
            <a:ext cx="1527911" cy="21970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A040400-B501-81C7-7276-2B64446C5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6200"/>
            <a:ext cx="4038600" cy="6661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438C879-8DFB-FC89-1E38-5E851E1364D4}"/>
              </a:ext>
            </a:extLst>
          </p:cNvPr>
          <p:cNvSpPr txBox="1"/>
          <p:nvPr/>
        </p:nvSpPr>
        <p:spPr>
          <a:xfrm>
            <a:off x="2362200" y="3111900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propiedad Font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8715D6-730C-B023-AFB7-711EF2763E2D}"/>
              </a:ext>
            </a:extLst>
          </p:cNvPr>
          <p:cNvSpPr txBox="1"/>
          <p:nvPr/>
        </p:nvSpPr>
        <p:spPr>
          <a:xfrm>
            <a:off x="4191000" y="4572000"/>
            <a:ext cx="2362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Seleccionar: Tipo de letra, estilo y tamaño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C0B395D-D375-A359-13D9-56603E80DD49}"/>
              </a:ext>
            </a:extLst>
          </p:cNvPr>
          <p:cNvSpPr txBox="1"/>
          <p:nvPr/>
        </p:nvSpPr>
        <p:spPr>
          <a:xfrm>
            <a:off x="1524000" y="6138446"/>
            <a:ext cx="1828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Ok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AB3F05E-1A80-62DE-6CD5-742A49190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567" y="990600"/>
            <a:ext cx="4801633" cy="57475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2527FD8-F6FB-0B7A-0AFC-9D509CC705BA}"/>
              </a:ext>
            </a:extLst>
          </p:cNvPr>
          <p:cNvSpPr txBox="1"/>
          <p:nvPr/>
        </p:nvSpPr>
        <p:spPr>
          <a:xfrm>
            <a:off x="8716392" y="4233446"/>
            <a:ext cx="2667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la propiedad Justification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D3371A-B2CB-385B-945C-2E8E5BD9015C}"/>
              </a:ext>
            </a:extLst>
          </p:cNvPr>
          <p:cNvSpPr txBox="1"/>
          <p:nvPr/>
        </p:nvSpPr>
        <p:spPr>
          <a:xfrm>
            <a:off x="8915400" y="5410200"/>
            <a:ext cx="2667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 la opción: Center</a:t>
            </a:r>
          </a:p>
        </p:txBody>
      </p:sp>
    </p:spTree>
    <p:extLst>
      <p:ext uri="{BB962C8B-B14F-4D97-AF65-F5344CB8AC3E}">
        <p14:creationId xmlns:p14="http://schemas.microsoft.com/office/powerpoint/2010/main" val="2021066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8A7DB56-7870-2C58-4242-F02FAFD3B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200"/>
            <a:ext cx="5595784" cy="662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4696C17-2C93-805F-7428-B74CB804545C}"/>
              </a:ext>
            </a:extLst>
          </p:cNvPr>
          <p:cNvSpPr txBox="1"/>
          <p:nvPr/>
        </p:nvSpPr>
        <p:spPr>
          <a:xfrm>
            <a:off x="3581400" y="4038600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la propiedad Position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DCE4A5-F153-B9DF-DBFB-91158B95DE98}"/>
              </a:ext>
            </a:extLst>
          </p:cNvPr>
          <p:cNvSpPr txBox="1"/>
          <p:nvPr/>
        </p:nvSpPr>
        <p:spPr>
          <a:xfrm>
            <a:off x="1393741" y="5071646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Top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71D675B-A334-FCF5-FF1A-76499E9DF770}"/>
              </a:ext>
            </a:extLst>
          </p:cNvPr>
          <p:cNvSpPr txBox="1"/>
          <p:nvPr/>
        </p:nvSpPr>
        <p:spPr>
          <a:xfrm>
            <a:off x="2514600" y="5986046"/>
            <a:ext cx="1828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Ok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2A48C11-DF4D-CCAE-C2CF-C15CFE10C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110" y="1828800"/>
            <a:ext cx="5189349" cy="3124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721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3D8B99F-B1CD-DC34-8240-3D007E8D2637}"/>
              </a:ext>
            </a:extLst>
          </p:cNvPr>
          <p:cNvSpPr/>
          <p:nvPr/>
        </p:nvSpPr>
        <p:spPr>
          <a:xfrm>
            <a:off x="562610" y="1524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COLOR DE TEXTO A UN OBJETO JCOMBOBOX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AA6A248-8DEF-672B-1805-4ACD3291C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26" y="923925"/>
            <a:ext cx="6772275" cy="5781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7A8E89F-C53B-CDD4-FCC4-AB7BB21E4DDE}"/>
              </a:ext>
            </a:extLst>
          </p:cNvPr>
          <p:cNvSpPr txBox="1"/>
          <p:nvPr/>
        </p:nvSpPr>
        <p:spPr>
          <a:xfrm>
            <a:off x="3731544" y="2362200"/>
            <a:ext cx="2854957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propiedad foreground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095B266-2C40-0B2C-571C-286858EE9C32}"/>
              </a:ext>
            </a:extLst>
          </p:cNvPr>
          <p:cNvSpPr txBox="1"/>
          <p:nvPr/>
        </p:nvSpPr>
        <p:spPr>
          <a:xfrm>
            <a:off x="1938301" y="4531311"/>
            <a:ext cx="1981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 un color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9A8107E-164F-DB7A-4B43-A9AFC3817237}"/>
              </a:ext>
            </a:extLst>
          </p:cNvPr>
          <p:cNvSpPr txBox="1"/>
          <p:nvPr/>
        </p:nvSpPr>
        <p:spPr>
          <a:xfrm>
            <a:off x="3462301" y="6019800"/>
            <a:ext cx="1905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OK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5B2244F-9BF3-C162-F457-FA58F4991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01" y="2369922"/>
            <a:ext cx="4843499" cy="2889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3064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EC66B25-9504-E3CF-EF8C-E8A479A70356}"/>
              </a:ext>
            </a:extLst>
          </p:cNvPr>
          <p:cNvSpPr/>
          <p:nvPr/>
        </p:nvSpPr>
        <p:spPr>
          <a:xfrm>
            <a:off x="457200" y="762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COLOR DE FONDO A UN OBJETO JCOMBOBOX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B3088A-05CD-FC35-A340-68F636560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09625"/>
            <a:ext cx="7687818" cy="5972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1C2EACD-0D68-7622-F8CF-1E0F47EF1E46}"/>
              </a:ext>
            </a:extLst>
          </p:cNvPr>
          <p:cNvSpPr txBox="1"/>
          <p:nvPr/>
        </p:nvSpPr>
        <p:spPr>
          <a:xfrm>
            <a:off x="4950744" y="1524000"/>
            <a:ext cx="305025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propiedad background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163C70-D5CD-7EF6-3699-5B3F467D6CF9}"/>
              </a:ext>
            </a:extLst>
          </p:cNvPr>
          <p:cNvSpPr txBox="1"/>
          <p:nvPr/>
        </p:nvSpPr>
        <p:spPr>
          <a:xfrm>
            <a:off x="2057400" y="4462046"/>
            <a:ext cx="1981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 un color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120E71-45F0-5408-37E4-E317A9886502}"/>
              </a:ext>
            </a:extLst>
          </p:cNvPr>
          <p:cNvSpPr txBox="1"/>
          <p:nvPr/>
        </p:nvSpPr>
        <p:spPr>
          <a:xfrm>
            <a:off x="4114800" y="6048375"/>
            <a:ext cx="1905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OK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626CCFC-901B-1AB1-0B3A-429D79EB7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718" y="2582361"/>
            <a:ext cx="4067882" cy="2426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5639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F0ADAA8-8BB6-9ED5-0313-6FE861015C30}"/>
              </a:ext>
            </a:extLst>
          </p:cNvPr>
          <p:cNvSpPr/>
          <p:nvPr/>
        </p:nvSpPr>
        <p:spPr>
          <a:xfrm>
            <a:off x="376909" y="762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PROPIEDAD FONT A UN OBJETO JCOMBOBOX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B5DE63-16B3-3296-B28C-BE0EF1AFB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38200"/>
            <a:ext cx="6337491" cy="5912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C4EE689-0883-0797-AC71-E4623114A7C3}"/>
              </a:ext>
            </a:extLst>
          </p:cNvPr>
          <p:cNvSpPr txBox="1"/>
          <p:nvPr/>
        </p:nvSpPr>
        <p:spPr>
          <a:xfrm>
            <a:off x="4038600" y="2023646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propiedad Font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0D05B37-5CD7-B9F5-77F2-2246B0EC47C9}"/>
              </a:ext>
            </a:extLst>
          </p:cNvPr>
          <p:cNvSpPr txBox="1"/>
          <p:nvPr/>
        </p:nvSpPr>
        <p:spPr>
          <a:xfrm>
            <a:off x="4358196" y="4724400"/>
            <a:ext cx="2362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Seleccionar: Tipo de letra, estilo y tamaño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F047E0C-BCA8-F115-1ED3-063781656515}"/>
              </a:ext>
            </a:extLst>
          </p:cNvPr>
          <p:cNvSpPr txBox="1"/>
          <p:nvPr/>
        </p:nvSpPr>
        <p:spPr>
          <a:xfrm>
            <a:off x="2819400" y="5986046"/>
            <a:ext cx="1828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Ok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C3E4701-77B1-C996-ABB9-CE288368B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473377"/>
            <a:ext cx="4608445" cy="2642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868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1707E06-6BA3-0685-6AFD-BDC2D950AC9C}"/>
              </a:ext>
            </a:extLst>
          </p:cNvPr>
          <p:cNvSpPr/>
          <p:nvPr/>
        </p:nvSpPr>
        <p:spPr>
          <a:xfrm>
            <a:off x="533400" y="762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PROPIEDAD MODEL DEL OBJETO JCOMBOBOX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7F1B707-0103-1E12-D705-8D122F8EC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96938"/>
            <a:ext cx="5560925" cy="5981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E390E73-66E9-D1B5-E947-056B45826533}"/>
              </a:ext>
            </a:extLst>
          </p:cNvPr>
          <p:cNvSpPr txBox="1"/>
          <p:nvPr/>
        </p:nvSpPr>
        <p:spPr>
          <a:xfrm>
            <a:off x="1219200" y="2404646"/>
            <a:ext cx="5410201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la propiedad, eliminar el contenido de la propiedad model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CB3E996-7E1E-5A5D-48B2-8CAABC286EF1}"/>
              </a:ext>
            </a:extLst>
          </p:cNvPr>
          <p:cNvSpPr txBox="1"/>
          <p:nvPr/>
        </p:nvSpPr>
        <p:spPr>
          <a:xfrm>
            <a:off x="4267200" y="6214646"/>
            <a:ext cx="1828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Ok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83FD0B9-0DEF-B7A4-E0C0-CDF45510C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874" y="2355262"/>
            <a:ext cx="4472126" cy="28651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667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9ACD43B9-52E8-1BC4-BCE2-0038473FC48E}"/>
              </a:ext>
            </a:extLst>
          </p:cNvPr>
          <p:cNvSpPr/>
          <p:nvPr/>
        </p:nvSpPr>
        <p:spPr>
          <a:xfrm>
            <a:off x="457200" y="762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COPIAR Y PEGAR OBJETOS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736E4C-2F68-0C95-7A9E-209204BE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38200"/>
            <a:ext cx="5943600" cy="4101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8712D26-D3B3-C7DE-D965-BA6B635EFFFC}"/>
              </a:ext>
            </a:extLst>
          </p:cNvPr>
          <p:cNvSpPr txBox="1"/>
          <p:nvPr/>
        </p:nvSpPr>
        <p:spPr>
          <a:xfrm>
            <a:off x="1905000" y="4385846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Copy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AF8C039-7B81-0499-AB4D-1FE8DFBF4BA6}"/>
              </a:ext>
            </a:extLst>
          </p:cNvPr>
          <p:cNvSpPr txBox="1"/>
          <p:nvPr/>
        </p:nvSpPr>
        <p:spPr>
          <a:xfrm>
            <a:off x="609600" y="914400"/>
            <a:ext cx="1828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objeto: JcomboBox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EEE6D14-F5C3-F0E6-6142-FDC22C036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308457"/>
            <a:ext cx="5789032" cy="44733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8489589-3311-8EF2-A98C-20C68FDD66C2}"/>
              </a:ext>
            </a:extLst>
          </p:cNvPr>
          <p:cNvSpPr txBox="1"/>
          <p:nvPr/>
        </p:nvSpPr>
        <p:spPr>
          <a:xfrm>
            <a:off x="4419600" y="2057400"/>
            <a:ext cx="2895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objeto: JPanel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521BF56-3D03-4780-80EF-301564DC6C61}"/>
              </a:ext>
            </a:extLst>
          </p:cNvPr>
          <p:cNvSpPr txBox="1"/>
          <p:nvPr/>
        </p:nvSpPr>
        <p:spPr>
          <a:xfrm>
            <a:off x="6324600" y="6214646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Paste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8AFB414-78F9-31CE-CC8C-22497508C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3200400"/>
            <a:ext cx="3657600" cy="918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537C1D0-B86E-80D2-7AFF-1C4FB0433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900" y="4243252"/>
            <a:ext cx="2971800" cy="24623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94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8BB362-D7DE-603E-BFD9-D0E4693BD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64" y="460649"/>
            <a:ext cx="8686800" cy="61687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98F5FAD-99FE-183D-52A2-D6799DE57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964" y="2211524"/>
            <a:ext cx="2932436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F583127-6F3F-5BA2-4B02-7306BAF8B870}"/>
              </a:ext>
            </a:extLst>
          </p:cNvPr>
          <p:cNvSpPr txBox="1"/>
          <p:nvPr/>
        </p:nvSpPr>
        <p:spPr>
          <a:xfrm>
            <a:off x="2172964" y="76200"/>
            <a:ext cx="4724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Agregar los demás objetos y aplicar sus propiedades</a:t>
            </a:r>
          </a:p>
        </p:txBody>
      </p:sp>
    </p:spTree>
    <p:extLst>
      <p:ext uri="{BB962C8B-B14F-4D97-AF65-F5344CB8AC3E}">
        <p14:creationId xmlns:p14="http://schemas.microsoft.com/office/powerpoint/2010/main" val="497579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A06C94C-0DE5-E5CB-24C5-6A0CEAA2337E}"/>
              </a:ext>
            </a:extLst>
          </p:cNvPr>
          <p:cNvSpPr/>
          <p:nvPr/>
        </p:nvSpPr>
        <p:spPr>
          <a:xfrm>
            <a:off x="2181971" y="10668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CREAR UN MÉTODO: Llenar_Curso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C5BFAED-A189-DB2F-3BE6-CE78C580D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832" y="1828800"/>
            <a:ext cx="8662168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155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A30F7C9-3CA4-3F16-BAAA-40F6BF3B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70" y="990600"/>
            <a:ext cx="9175430" cy="577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FE60F84-58BC-4B39-838C-BFAEB9029627}"/>
              </a:ext>
            </a:extLst>
          </p:cNvPr>
          <p:cNvSpPr txBox="1"/>
          <p:nvPr/>
        </p:nvSpPr>
        <p:spPr>
          <a:xfrm>
            <a:off x="7696200" y="5486400"/>
            <a:ext cx="2438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 un método: Llenar_Curso de tipo void</a:t>
            </a:r>
          </a:p>
        </p:txBody>
      </p:sp>
    </p:spTree>
    <p:extLst>
      <p:ext uri="{BB962C8B-B14F-4D97-AF65-F5344CB8AC3E}">
        <p14:creationId xmlns:p14="http://schemas.microsoft.com/office/powerpoint/2010/main" val="1752233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s-PE" dirty="0"/>
          </a:p>
        </p:txBody>
      </p:sp>
      <p:sp>
        <p:nvSpPr>
          <p:cNvPr id="3" name="object 3"/>
          <p:cNvSpPr/>
          <p:nvPr/>
        </p:nvSpPr>
        <p:spPr>
          <a:xfrm>
            <a:off x="1110996" y="1627632"/>
            <a:ext cx="3827145" cy="2226945"/>
          </a:xfrm>
          <a:custGeom>
            <a:avLst/>
            <a:gdLst/>
            <a:ahLst/>
            <a:cxnLst/>
            <a:rect l="l" t="t" r="r" b="b"/>
            <a:pathLst>
              <a:path w="3827145" h="2226945">
                <a:moveTo>
                  <a:pt x="0" y="2226564"/>
                </a:moveTo>
                <a:lnTo>
                  <a:pt x="3826764" y="2226564"/>
                </a:lnTo>
                <a:lnTo>
                  <a:pt x="3826764" y="0"/>
                </a:lnTo>
                <a:lnTo>
                  <a:pt x="0" y="0"/>
                </a:lnTo>
                <a:lnTo>
                  <a:pt x="0" y="22265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5926" y="916686"/>
            <a:ext cx="4142740" cy="645160"/>
          </a:xfrm>
          <a:custGeom>
            <a:avLst/>
            <a:gdLst/>
            <a:ahLst/>
            <a:cxnLst/>
            <a:rect l="l" t="t" r="r" b="b"/>
            <a:pathLst>
              <a:path w="4142740" h="645160">
                <a:moveTo>
                  <a:pt x="0" y="67690"/>
                </a:moveTo>
                <a:lnTo>
                  <a:pt x="5308" y="41308"/>
                </a:lnTo>
                <a:lnTo>
                  <a:pt x="19796" y="19796"/>
                </a:lnTo>
                <a:lnTo>
                  <a:pt x="41308" y="5308"/>
                </a:lnTo>
                <a:lnTo>
                  <a:pt x="67690" y="0"/>
                </a:lnTo>
                <a:lnTo>
                  <a:pt x="4074541" y="0"/>
                </a:lnTo>
                <a:lnTo>
                  <a:pt x="4100923" y="5308"/>
                </a:lnTo>
                <a:lnTo>
                  <a:pt x="4122435" y="19796"/>
                </a:lnTo>
                <a:lnTo>
                  <a:pt x="4136923" y="41308"/>
                </a:lnTo>
                <a:lnTo>
                  <a:pt x="4142231" y="67690"/>
                </a:lnTo>
                <a:lnTo>
                  <a:pt x="4142231" y="576961"/>
                </a:lnTo>
                <a:lnTo>
                  <a:pt x="4136923" y="603343"/>
                </a:lnTo>
                <a:lnTo>
                  <a:pt x="4122435" y="624855"/>
                </a:lnTo>
                <a:lnTo>
                  <a:pt x="4100923" y="639343"/>
                </a:lnTo>
                <a:lnTo>
                  <a:pt x="4074541" y="644651"/>
                </a:lnTo>
                <a:lnTo>
                  <a:pt x="67690" y="644651"/>
                </a:lnTo>
                <a:lnTo>
                  <a:pt x="41308" y="639343"/>
                </a:lnTo>
                <a:lnTo>
                  <a:pt x="19796" y="624855"/>
                </a:lnTo>
                <a:lnTo>
                  <a:pt x="5308" y="603343"/>
                </a:lnTo>
                <a:lnTo>
                  <a:pt x="0" y="576961"/>
                </a:lnTo>
                <a:lnTo>
                  <a:pt x="0" y="6769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56652" y="1098041"/>
            <a:ext cx="116522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60" dirty="0">
                <a:solidFill>
                  <a:srgbClr val="C55A11"/>
                </a:solidFill>
                <a:latin typeface="Arial"/>
                <a:cs typeface="Arial"/>
              </a:rPr>
              <a:t>m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p</a:t>
            </a:r>
            <a:r>
              <a:rPr sz="1550" b="1" spc="25" dirty="0">
                <a:solidFill>
                  <a:srgbClr val="C55A11"/>
                </a:solidFill>
                <a:latin typeface="Arial"/>
                <a:cs typeface="Arial"/>
              </a:rPr>
              <a:t>o</a:t>
            </a:r>
            <a:r>
              <a:rPr sz="1550" b="1" spc="10" dirty="0">
                <a:solidFill>
                  <a:srgbClr val="C55A11"/>
                </a:solidFill>
                <a:latin typeface="Arial"/>
                <a:cs typeface="Arial"/>
              </a:rPr>
              <a:t>r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t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n</a:t>
            </a:r>
            <a:r>
              <a:rPr sz="1550" b="1" dirty="0">
                <a:solidFill>
                  <a:srgbClr val="C55A11"/>
                </a:solidFill>
                <a:latin typeface="Arial"/>
                <a:cs typeface="Arial"/>
              </a:rPr>
              <a:t>c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65926" y="1611630"/>
            <a:ext cx="4142740" cy="2089785"/>
          </a:xfrm>
          <a:custGeom>
            <a:avLst/>
            <a:gdLst/>
            <a:ahLst/>
            <a:cxnLst/>
            <a:rect l="l" t="t" r="r" b="b"/>
            <a:pathLst>
              <a:path w="4142740" h="2089785">
                <a:moveTo>
                  <a:pt x="0" y="2089404"/>
                </a:moveTo>
                <a:lnTo>
                  <a:pt x="4142231" y="2089404"/>
                </a:lnTo>
                <a:lnTo>
                  <a:pt x="4142231" y="0"/>
                </a:lnTo>
                <a:lnTo>
                  <a:pt x="0" y="0"/>
                </a:lnTo>
                <a:lnTo>
                  <a:pt x="0" y="208940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01234" y="875538"/>
            <a:ext cx="0" cy="5303520"/>
          </a:xfrm>
          <a:custGeom>
            <a:avLst/>
            <a:gdLst/>
            <a:ahLst/>
            <a:cxnLst/>
            <a:rect l="l" t="t" r="r" b="b"/>
            <a:pathLst>
              <a:path h="5303520">
                <a:moveTo>
                  <a:pt x="0" y="0"/>
                </a:moveTo>
                <a:lnTo>
                  <a:pt x="0" y="5303520"/>
                </a:lnTo>
              </a:path>
            </a:pathLst>
          </a:custGeom>
          <a:ln w="4572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8373" y="875538"/>
            <a:ext cx="45720" cy="5303520"/>
          </a:xfrm>
          <a:custGeom>
            <a:avLst/>
            <a:gdLst/>
            <a:ahLst/>
            <a:cxnLst/>
            <a:rect l="l" t="t" r="r" b="b"/>
            <a:pathLst>
              <a:path w="45720" h="5303520">
                <a:moveTo>
                  <a:pt x="0" y="5303520"/>
                </a:moveTo>
                <a:lnTo>
                  <a:pt x="45720" y="5303520"/>
                </a:lnTo>
                <a:lnTo>
                  <a:pt x="45720" y="0"/>
                </a:lnTo>
                <a:lnTo>
                  <a:pt x="0" y="0"/>
                </a:lnTo>
                <a:lnTo>
                  <a:pt x="0" y="530352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3282" y="866394"/>
            <a:ext cx="3827145" cy="649605"/>
          </a:xfrm>
          <a:custGeom>
            <a:avLst/>
            <a:gdLst/>
            <a:ahLst/>
            <a:cxnLst/>
            <a:rect l="l" t="t" r="r" b="b"/>
            <a:pathLst>
              <a:path w="3827145" h="649605">
                <a:moveTo>
                  <a:pt x="0" y="68071"/>
                </a:moveTo>
                <a:lnTo>
                  <a:pt x="5354" y="41576"/>
                </a:lnTo>
                <a:lnTo>
                  <a:pt x="19954" y="19938"/>
                </a:lnTo>
                <a:lnTo>
                  <a:pt x="41608" y="5349"/>
                </a:lnTo>
                <a:lnTo>
                  <a:pt x="68122" y="0"/>
                </a:lnTo>
                <a:lnTo>
                  <a:pt x="3758692" y="0"/>
                </a:lnTo>
                <a:lnTo>
                  <a:pt x="3785187" y="5349"/>
                </a:lnTo>
                <a:lnTo>
                  <a:pt x="3806825" y="19938"/>
                </a:lnTo>
                <a:lnTo>
                  <a:pt x="3821414" y="41576"/>
                </a:lnTo>
                <a:lnTo>
                  <a:pt x="3826764" y="68071"/>
                </a:lnTo>
                <a:lnTo>
                  <a:pt x="3826764" y="581151"/>
                </a:lnTo>
                <a:lnTo>
                  <a:pt x="3821414" y="607647"/>
                </a:lnTo>
                <a:lnTo>
                  <a:pt x="3806825" y="629285"/>
                </a:lnTo>
                <a:lnTo>
                  <a:pt x="3785187" y="643874"/>
                </a:lnTo>
                <a:lnTo>
                  <a:pt x="3758692" y="649223"/>
                </a:lnTo>
                <a:lnTo>
                  <a:pt x="68122" y="649223"/>
                </a:lnTo>
                <a:lnTo>
                  <a:pt x="41608" y="643874"/>
                </a:lnTo>
                <a:lnTo>
                  <a:pt x="19954" y="629284"/>
                </a:lnTo>
                <a:lnTo>
                  <a:pt x="5354" y="607647"/>
                </a:lnTo>
                <a:lnTo>
                  <a:pt x="0" y="581151"/>
                </a:lnTo>
                <a:lnTo>
                  <a:pt x="0" y="68071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95880" y="1049273"/>
            <a:ext cx="185737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Logro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de </a:t>
            </a:r>
            <a:r>
              <a:rPr sz="1550" b="1" spc="5" dirty="0">
                <a:solidFill>
                  <a:srgbClr val="C55A11"/>
                </a:solidFill>
                <a:latin typeface="Arial"/>
                <a:cs typeface="Arial"/>
              </a:rPr>
              <a:t>la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Unidad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0" y="6858000"/>
                </a:moveTo>
                <a:lnTo>
                  <a:pt x="12193524" y="6858000"/>
                </a:lnTo>
                <a:lnTo>
                  <a:pt x="12193524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VENTAJAS DE LA SOCIEDAD DE LA INFORMACIÓN: -Elimina las barreras  geográficas, ya que cualquier persona puede acceder a la … | 3d human, Tax  refund, Positive symbols">
            <a:extLst>
              <a:ext uri="{FF2B5EF4-FFF2-40B4-BE49-F238E27FC236}">
                <a16:creationId xmlns:a16="http://schemas.microsoft.com/office/drawing/2014/main" id="{F2C82DE4-095C-4BA8-9FCA-C27B96B2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132" y="2754577"/>
            <a:ext cx="24765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ro al Blanco en RL - Home | Facebook">
            <a:extLst>
              <a:ext uri="{FF2B5EF4-FFF2-40B4-BE49-F238E27FC236}">
                <a16:creationId xmlns:a16="http://schemas.microsoft.com/office/drawing/2014/main" id="{957844FC-0F99-452D-BD24-44A8738D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64" y="2514600"/>
            <a:ext cx="2968136" cy="325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4">
            <a:extLst>
              <a:ext uri="{FF2B5EF4-FFF2-40B4-BE49-F238E27FC236}">
                <a16:creationId xmlns:a16="http://schemas.microsoft.com/office/drawing/2014/main" id="{15A6A818-0F8C-4A89-924D-B8C746E9C016}"/>
              </a:ext>
            </a:extLst>
          </p:cNvPr>
          <p:cNvSpPr txBox="1"/>
          <p:nvPr/>
        </p:nvSpPr>
        <p:spPr>
          <a:xfrm>
            <a:off x="1138570" y="1701763"/>
            <a:ext cx="3827145" cy="6604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0170" marR="74930" algn="just">
              <a:lnSpc>
                <a:spcPct val="99700"/>
              </a:lnSpc>
              <a:spcBef>
                <a:spcPts val="110"/>
              </a:spcBef>
            </a:pPr>
            <a:r>
              <a:rPr lang="es-MX" sz="1400" spc="-5" dirty="0">
                <a:latin typeface="Arial"/>
                <a:cs typeface="Arial"/>
              </a:rPr>
              <a:t>Al finalizar la unidad, el estudiante utiliza la clases y las entidades para ejecutar a un procedimiento almacenado.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318569AF-1326-4DD9-BC87-8DC745FAE42C}"/>
              </a:ext>
            </a:extLst>
          </p:cNvPr>
          <p:cNvSpPr txBox="1"/>
          <p:nvPr/>
        </p:nvSpPr>
        <p:spPr>
          <a:xfrm>
            <a:off x="5586613" y="1765448"/>
            <a:ext cx="6376787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99"/>
              </a:lnSpc>
              <a:spcBef>
                <a:spcPts val="105"/>
              </a:spcBef>
            </a:pPr>
            <a:r>
              <a:rPr lang="es-ES" sz="1400" dirty="0">
                <a:latin typeface="Arial"/>
                <a:cs typeface="Arial"/>
              </a:rPr>
              <a:t>Al utilizar clases y entidades, se puede estructurar y organizar el código de manera más eficiente, lo que facilita su mantenimiento y comprensión</a:t>
            </a:r>
            <a:endParaRPr lang="es-ES" sz="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45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BAC1A6-7CFC-F910-6B3A-E53424EE1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990600"/>
            <a:ext cx="9372600" cy="57552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7DF981B-8946-A98B-584F-30F5161C7838}"/>
              </a:ext>
            </a:extLst>
          </p:cNvPr>
          <p:cNvSpPr txBox="1"/>
          <p:nvPr/>
        </p:nvSpPr>
        <p:spPr>
          <a:xfrm>
            <a:off x="4648200" y="6400800"/>
            <a:ext cx="3962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 una instancia de la clase ClaseCurso</a:t>
            </a:r>
          </a:p>
        </p:txBody>
      </p:sp>
    </p:spTree>
    <p:extLst>
      <p:ext uri="{BB962C8B-B14F-4D97-AF65-F5344CB8AC3E}">
        <p14:creationId xmlns:p14="http://schemas.microsoft.com/office/powerpoint/2010/main" val="2804665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6422806-9370-6A5B-035C-1CCC52B50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69485"/>
            <a:ext cx="8686800" cy="58123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CA444F5-2345-3E71-752D-A139B2F37C1D}"/>
              </a:ext>
            </a:extLst>
          </p:cNvPr>
          <p:cNvSpPr txBox="1"/>
          <p:nvPr/>
        </p:nvSpPr>
        <p:spPr>
          <a:xfrm>
            <a:off x="990600" y="5071646"/>
            <a:ext cx="1524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7A1C2F6-C5C6-3045-95AC-3E619C322CE5}"/>
              </a:ext>
            </a:extLst>
          </p:cNvPr>
          <p:cNvCxnSpPr/>
          <p:nvPr/>
        </p:nvCxnSpPr>
        <p:spPr>
          <a:xfrm>
            <a:off x="1828800" y="5410200"/>
            <a:ext cx="381000" cy="381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068FD541-EACB-0340-04BF-18713F917CD6}"/>
              </a:ext>
            </a:extLst>
          </p:cNvPr>
          <p:cNvSpPr txBox="1"/>
          <p:nvPr/>
        </p:nvSpPr>
        <p:spPr>
          <a:xfrm>
            <a:off x="3352800" y="6172200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primera opción</a:t>
            </a:r>
          </a:p>
        </p:txBody>
      </p:sp>
    </p:spTree>
    <p:extLst>
      <p:ext uri="{BB962C8B-B14F-4D97-AF65-F5344CB8AC3E}">
        <p14:creationId xmlns:p14="http://schemas.microsoft.com/office/powerpoint/2010/main" val="3913368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6D5FF72-8E6D-0C91-805F-4F37A4D7C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90600"/>
            <a:ext cx="8837383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2779318-3A64-350D-8999-6A22B07F4DE4}"/>
              </a:ext>
            </a:extLst>
          </p:cNvPr>
          <p:cNvSpPr txBox="1"/>
          <p:nvPr/>
        </p:nvSpPr>
        <p:spPr>
          <a:xfrm>
            <a:off x="9144000" y="1752600"/>
            <a:ext cx="2667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Clase: ClaseCurso, importado</a:t>
            </a:r>
          </a:p>
        </p:txBody>
      </p:sp>
    </p:spTree>
    <p:extLst>
      <p:ext uri="{BB962C8B-B14F-4D97-AF65-F5344CB8AC3E}">
        <p14:creationId xmlns:p14="http://schemas.microsoft.com/office/powerpoint/2010/main" val="3101655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5CAFE83-4CDC-4E5F-B2D7-B8F977E6A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44" y="990600"/>
            <a:ext cx="10663256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04BE19B-F40B-AEBF-262D-660161BE3E54}"/>
              </a:ext>
            </a:extLst>
          </p:cNvPr>
          <p:cNvSpPr txBox="1"/>
          <p:nvPr/>
        </p:nvSpPr>
        <p:spPr>
          <a:xfrm>
            <a:off x="5334000" y="6367046"/>
            <a:ext cx="586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Llama al método: ObtenerCursos(), para obtener la lista de cursos.</a:t>
            </a:r>
          </a:p>
        </p:txBody>
      </p:sp>
    </p:spTree>
    <p:extLst>
      <p:ext uri="{BB962C8B-B14F-4D97-AF65-F5344CB8AC3E}">
        <p14:creationId xmlns:p14="http://schemas.microsoft.com/office/powerpoint/2010/main" val="1997967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432B7A-40B4-9376-4534-8585626BE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90599"/>
            <a:ext cx="10591800" cy="57473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0CC59CA-C653-BEA1-6701-6CB9D4D2CD32}"/>
              </a:ext>
            </a:extLst>
          </p:cNvPr>
          <p:cNvSpPr txBox="1"/>
          <p:nvPr/>
        </p:nvSpPr>
        <p:spPr>
          <a:xfrm>
            <a:off x="381000" y="4724400"/>
            <a:ext cx="1524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595EC6D-30D5-3BFD-7A45-DB29EA4E8986}"/>
              </a:ext>
            </a:extLst>
          </p:cNvPr>
          <p:cNvCxnSpPr>
            <a:cxnSpLocks/>
          </p:cNvCxnSpPr>
          <p:nvPr/>
        </p:nvCxnSpPr>
        <p:spPr>
          <a:xfrm>
            <a:off x="1219200" y="5062954"/>
            <a:ext cx="152400" cy="956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9059158E-7B8D-495F-2C7E-6F3BF5A4F4A0}"/>
              </a:ext>
            </a:extLst>
          </p:cNvPr>
          <p:cNvSpPr txBox="1"/>
          <p:nvPr/>
        </p:nvSpPr>
        <p:spPr>
          <a:xfrm>
            <a:off x="1752600" y="6443246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primera opción</a:t>
            </a:r>
          </a:p>
        </p:txBody>
      </p:sp>
    </p:spTree>
    <p:extLst>
      <p:ext uri="{BB962C8B-B14F-4D97-AF65-F5344CB8AC3E}">
        <p14:creationId xmlns:p14="http://schemas.microsoft.com/office/powerpoint/2010/main" val="416101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CE4A55-00A6-1FB8-1B91-8143F38B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62" y="1676400"/>
            <a:ext cx="11792676" cy="3733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BC57637-64AA-F7E9-4D4A-94B8FD360507}"/>
              </a:ext>
            </a:extLst>
          </p:cNvPr>
          <p:cNvSpPr txBox="1"/>
          <p:nvPr/>
        </p:nvSpPr>
        <p:spPr>
          <a:xfrm>
            <a:off x="6858000" y="3623846"/>
            <a:ext cx="2667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Clase: ArrayList, importado</a:t>
            </a:r>
          </a:p>
        </p:txBody>
      </p:sp>
    </p:spTree>
    <p:extLst>
      <p:ext uri="{BB962C8B-B14F-4D97-AF65-F5344CB8AC3E}">
        <p14:creationId xmlns:p14="http://schemas.microsoft.com/office/powerpoint/2010/main" val="3956532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D4787CE-631E-550C-D5F0-8AC90CA7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990600"/>
            <a:ext cx="9296400" cy="57213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DBD8E86-715E-707B-25FE-513812BE7AC7}"/>
              </a:ext>
            </a:extLst>
          </p:cNvPr>
          <p:cNvSpPr txBox="1"/>
          <p:nvPr/>
        </p:nvSpPr>
        <p:spPr>
          <a:xfrm>
            <a:off x="838200" y="4419600"/>
            <a:ext cx="1524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31DE3589-782A-7C66-4D49-0617DB8B5ACB}"/>
              </a:ext>
            </a:extLst>
          </p:cNvPr>
          <p:cNvCxnSpPr>
            <a:cxnSpLocks/>
          </p:cNvCxnSpPr>
          <p:nvPr/>
        </p:nvCxnSpPr>
        <p:spPr>
          <a:xfrm>
            <a:off x="1676400" y="4758154"/>
            <a:ext cx="152400" cy="956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1F54E4B-F7D5-1EDF-85EF-B16EE415FE59}"/>
              </a:ext>
            </a:extLst>
          </p:cNvPr>
          <p:cNvSpPr txBox="1"/>
          <p:nvPr/>
        </p:nvSpPr>
        <p:spPr>
          <a:xfrm>
            <a:off x="2590800" y="6062246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primera opción</a:t>
            </a:r>
          </a:p>
        </p:txBody>
      </p:sp>
    </p:spTree>
    <p:extLst>
      <p:ext uri="{BB962C8B-B14F-4D97-AF65-F5344CB8AC3E}">
        <p14:creationId xmlns:p14="http://schemas.microsoft.com/office/powerpoint/2010/main" val="1452582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3CCF8AA-E863-C700-D601-6E189572B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990599"/>
            <a:ext cx="8763000" cy="57059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F248EDF-D1A4-7760-4CA7-EFD6E90F8AEF}"/>
              </a:ext>
            </a:extLst>
          </p:cNvPr>
          <p:cNvSpPr txBox="1"/>
          <p:nvPr/>
        </p:nvSpPr>
        <p:spPr>
          <a:xfrm>
            <a:off x="6019800" y="2133600"/>
            <a:ext cx="2895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Clase: EntidadCurso, importado</a:t>
            </a:r>
          </a:p>
        </p:txBody>
      </p:sp>
    </p:spTree>
    <p:extLst>
      <p:ext uri="{BB962C8B-B14F-4D97-AF65-F5344CB8AC3E}">
        <p14:creationId xmlns:p14="http://schemas.microsoft.com/office/powerpoint/2010/main" val="1459650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B102F00-289F-9D02-D30D-C72238B39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006688"/>
            <a:ext cx="11963400" cy="5165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80D0FB3-6933-A727-7033-44B540814FEA}"/>
              </a:ext>
            </a:extLst>
          </p:cNvPr>
          <p:cNvSpPr txBox="1"/>
          <p:nvPr/>
        </p:nvSpPr>
        <p:spPr>
          <a:xfrm>
            <a:off x="3886200" y="5867400"/>
            <a:ext cx="6324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 un nuevo objeto: DefaultComboBoxModel, de tipo EntidadCurso</a:t>
            </a:r>
          </a:p>
        </p:txBody>
      </p:sp>
    </p:spTree>
    <p:extLst>
      <p:ext uri="{BB962C8B-B14F-4D97-AF65-F5344CB8AC3E}">
        <p14:creationId xmlns:p14="http://schemas.microsoft.com/office/powerpoint/2010/main" val="3320531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0FB68C3-849D-DA01-EE91-C8E0FEB8F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1"/>
            <a:ext cx="11734800" cy="5257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A773E56-A8AB-901A-9D3D-819F41BF234A}"/>
              </a:ext>
            </a:extLst>
          </p:cNvPr>
          <p:cNvSpPr txBox="1"/>
          <p:nvPr/>
        </p:nvSpPr>
        <p:spPr>
          <a:xfrm>
            <a:off x="266700" y="3949865"/>
            <a:ext cx="990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5961CF3D-5DB2-48A2-F3B1-E750AC91885E}"/>
              </a:ext>
            </a:extLst>
          </p:cNvPr>
          <p:cNvCxnSpPr>
            <a:cxnSpLocks/>
          </p:cNvCxnSpPr>
          <p:nvPr/>
        </p:nvCxnSpPr>
        <p:spPr>
          <a:xfrm flipH="1">
            <a:off x="685800" y="4533900"/>
            <a:ext cx="76200" cy="800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BE272C85-538D-7AD6-2927-DAD068085B71}"/>
              </a:ext>
            </a:extLst>
          </p:cNvPr>
          <p:cNvSpPr txBox="1"/>
          <p:nvPr/>
        </p:nvSpPr>
        <p:spPr>
          <a:xfrm>
            <a:off x="1219200" y="5715000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primera opción</a:t>
            </a:r>
          </a:p>
        </p:txBody>
      </p:sp>
    </p:spTree>
    <p:extLst>
      <p:ext uri="{BB962C8B-B14F-4D97-AF65-F5344CB8AC3E}">
        <p14:creationId xmlns:p14="http://schemas.microsoft.com/office/powerpoint/2010/main" val="4005925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295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</a:t>
            </a: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lang="es-ES" sz="2400" b="1" spc="-180" dirty="0">
                <a:solidFill>
                  <a:srgbClr val="1F3861"/>
                </a:solidFill>
                <a:latin typeface="Segoe UI"/>
                <a:cs typeface="Segoe UI"/>
              </a:rPr>
              <a:t>3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5499"/>
            <a:ext cx="2667000" cy="685800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5791F59-53A3-D41F-0131-180CD0B47CB1}"/>
              </a:ext>
            </a:extLst>
          </p:cNvPr>
          <p:cNvSpPr/>
          <p:nvPr/>
        </p:nvSpPr>
        <p:spPr>
          <a:xfrm>
            <a:off x="2590800" y="12192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INSERTAR UN JPANEL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D446FA0-55A2-D06F-5E0E-D0867CA45023}"/>
              </a:ext>
            </a:extLst>
          </p:cNvPr>
          <p:cNvSpPr/>
          <p:nvPr/>
        </p:nvSpPr>
        <p:spPr>
          <a:xfrm>
            <a:off x="2581922" y="19050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DEFINIR UN NOMBRE AL OBJETO JPANEL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B0A58E8-FC23-050E-4669-9A63C1838B37}"/>
              </a:ext>
            </a:extLst>
          </p:cNvPr>
          <p:cNvSpPr/>
          <p:nvPr/>
        </p:nvSpPr>
        <p:spPr>
          <a:xfrm>
            <a:off x="2605596" y="25908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TITULO A UN OBJETO JPANEL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22E187D-ABFF-2F93-38F9-B849A9E98F7D}"/>
              </a:ext>
            </a:extLst>
          </p:cNvPr>
          <p:cNvSpPr/>
          <p:nvPr/>
        </p:nvSpPr>
        <p:spPr>
          <a:xfrm>
            <a:off x="2605596" y="3295201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INSERTAR UN JCOMBOBOX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9FE193D5-66E2-4755-8A90-77020FB2D533}"/>
              </a:ext>
            </a:extLst>
          </p:cNvPr>
          <p:cNvSpPr/>
          <p:nvPr/>
        </p:nvSpPr>
        <p:spPr>
          <a:xfrm>
            <a:off x="2614474" y="40002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DEFINIR UN NOMBRE AL OBJETO JCOMBOBOX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E13C55F-34D3-C13A-2C6E-D85CF4CDC056}"/>
              </a:ext>
            </a:extLst>
          </p:cNvPr>
          <p:cNvSpPr/>
          <p:nvPr/>
        </p:nvSpPr>
        <p:spPr>
          <a:xfrm>
            <a:off x="2635203" y="47244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TITULO A UN OBJETO JCOMBOBOX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539E87E-A039-5155-084F-F4CC0D2EC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16" y="1219200"/>
            <a:ext cx="11732184" cy="5105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721B147-0099-0C82-C6C3-4B3C29C0DA18}"/>
              </a:ext>
            </a:extLst>
          </p:cNvPr>
          <p:cNvSpPr txBox="1"/>
          <p:nvPr/>
        </p:nvSpPr>
        <p:spPr>
          <a:xfrm>
            <a:off x="5105400" y="4724400"/>
            <a:ext cx="3886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Clase: DefaultComboBoxModel, importado</a:t>
            </a:r>
          </a:p>
        </p:txBody>
      </p:sp>
    </p:spTree>
    <p:extLst>
      <p:ext uri="{BB962C8B-B14F-4D97-AF65-F5344CB8AC3E}">
        <p14:creationId xmlns:p14="http://schemas.microsoft.com/office/powerpoint/2010/main" val="1224431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4214D4-63CF-7F55-0D98-4ADF12F15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76400"/>
            <a:ext cx="11734800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743ACE6-CBC2-4126-7AF3-41C62F4A8E7F}"/>
              </a:ext>
            </a:extLst>
          </p:cNvPr>
          <p:cNvSpPr txBox="1"/>
          <p:nvPr/>
        </p:nvSpPr>
        <p:spPr>
          <a:xfrm>
            <a:off x="2209800" y="4343400"/>
            <a:ext cx="66294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itera sobre la lista de cursos: listacursos, utilizando un bucle for-each.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cada iteración del bucle, se asigna un elemento de la lista de cursos a la variable curso.</a:t>
            </a:r>
          </a:p>
        </p:txBody>
      </p:sp>
    </p:spTree>
    <p:extLst>
      <p:ext uri="{BB962C8B-B14F-4D97-AF65-F5344CB8AC3E}">
        <p14:creationId xmlns:p14="http://schemas.microsoft.com/office/powerpoint/2010/main" val="2675499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2B8781A-429D-2D2E-275A-65703AD16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59938"/>
            <a:ext cx="11887200" cy="44074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782F314-0E14-D83A-0006-5B8E480A9F71}"/>
              </a:ext>
            </a:extLst>
          </p:cNvPr>
          <p:cNvSpPr txBox="1"/>
          <p:nvPr/>
        </p:nvSpPr>
        <p:spPr>
          <a:xfrm>
            <a:off x="2216458" y="5257800"/>
            <a:ext cx="540354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Dentro del bucle, se agrega cada curso al modelo de datos del JComboBox, mediante el método addElement():</a:t>
            </a:r>
          </a:p>
        </p:txBody>
      </p:sp>
    </p:spTree>
    <p:extLst>
      <p:ext uri="{BB962C8B-B14F-4D97-AF65-F5344CB8AC3E}">
        <p14:creationId xmlns:p14="http://schemas.microsoft.com/office/powerpoint/2010/main" val="1344554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7EB0B89-63FF-6E91-26BE-4AA0B00E8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11811000" cy="502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53A2B79-96B9-9A08-7B6C-EBD2F241AE4A}"/>
              </a:ext>
            </a:extLst>
          </p:cNvPr>
          <p:cNvSpPr txBox="1"/>
          <p:nvPr/>
        </p:nvSpPr>
        <p:spPr>
          <a:xfrm>
            <a:off x="1828800" y="5986046"/>
            <a:ext cx="7162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Luego, se establece el modelo en el JComboBox utilizando el método: setModel().</a:t>
            </a:r>
          </a:p>
        </p:txBody>
      </p:sp>
    </p:spTree>
    <p:extLst>
      <p:ext uri="{BB962C8B-B14F-4D97-AF65-F5344CB8AC3E}">
        <p14:creationId xmlns:p14="http://schemas.microsoft.com/office/powerpoint/2010/main" val="1998548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7B90A0-97DC-E680-A9B4-B45B0619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11794558" cy="472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02EA28D-3D00-777E-0334-88B0C6296040}"/>
              </a:ext>
            </a:extLst>
          </p:cNvPr>
          <p:cNvSpPr txBox="1"/>
          <p:nvPr/>
        </p:nvSpPr>
        <p:spPr>
          <a:xfrm>
            <a:off x="2590800" y="5715000"/>
            <a:ext cx="5562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el constructor de la clase, se llama al método: Llenar_Curso</a:t>
            </a:r>
          </a:p>
        </p:txBody>
      </p:sp>
    </p:spTree>
    <p:extLst>
      <p:ext uri="{BB962C8B-B14F-4D97-AF65-F5344CB8AC3E}">
        <p14:creationId xmlns:p14="http://schemas.microsoft.com/office/powerpoint/2010/main" val="1073496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D8B9575-DA83-401D-F706-2B80BCC87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90600"/>
            <a:ext cx="8904436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D03974F-85C2-C376-DA23-D840FB479E08}"/>
              </a:ext>
            </a:extLst>
          </p:cNvPr>
          <p:cNvSpPr txBox="1"/>
          <p:nvPr/>
        </p:nvSpPr>
        <p:spPr>
          <a:xfrm>
            <a:off x="1626093" y="1295400"/>
            <a:ext cx="3098307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objeto: Jcbcurso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AC2FFA-3A21-7529-5AC4-005BD4B77091}"/>
              </a:ext>
            </a:extLst>
          </p:cNvPr>
          <p:cNvSpPr txBox="1"/>
          <p:nvPr/>
        </p:nvSpPr>
        <p:spPr>
          <a:xfrm>
            <a:off x="7467600" y="1905000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ficha: Code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017B1A-BD95-33BE-ECC1-0A5A4E46C37C}"/>
              </a:ext>
            </a:extLst>
          </p:cNvPr>
          <p:cNvSpPr txBox="1"/>
          <p:nvPr/>
        </p:nvSpPr>
        <p:spPr>
          <a:xfrm>
            <a:off x="5791200" y="3276600"/>
            <a:ext cx="3581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la opción: Type Parameters, digitar: &lt;EntidadCurso&gt;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778F7CC-6248-08F1-528A-0841F2B7B72B}"/>
              </a:ext>
            </a:extLst>
          </p:cNvPr>
          <p:cNvSpPr txBox="1"/>
          <p:nvPr/>
        </p:nvSpPr>
        <p:spPr>
          <a:xfrm>
            <a:off x="6934200" y="5909846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Close</a:t>
            </a:r>
          </a:p>
        </p:txBody>
      </p:sp>
    </p:spTree>
    <p:extLst>
      <p:ext uri="{BB962C8B-B14F-4D97-AF65-F5344CB8AC3E}">
        <p14:creationId xmlns:p14="http://schemas.microsoft.com/office/powerpoint/2010/main" val="3562876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C921C1D-8F70-B171-5FA2-702441C2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990600"/>
            <a:ext cx="7696200" cy="57659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1503D1F-E50A-70B6-B530-0F7EA755B6B5}"/>
              </a:ext>
            </a:extLst>
          </p:cNvPr>
          <p:cNvSpPr txBox="1"/>
          <p:nvPr/>
        </p:nvSpPr>
        <p:spPr>
          <a:xfrm>
            <a:off x="304800" y="304800"/>
            <a:ext cx="3733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Ejecutando la aplicación, se muestra en el JComboBox, el listado de los cursos</a:t>
            </a:r>
          </a:p>
        </p:txBody>
      </p:sp>
    </p:spTree>
    <p:extLst>
      <p:ext uri="{BB962C8B-B14F-4D97-AF65-F5344CB8AC3E}">
        <p14:creationId xmlns:p14="http://schemas.microsoft.com/office/powerpoint/2010/main" val="1870658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64D3C534-9893-9225-01B0-B03B4548AEB8}"/>
              </a:ext>
            </a:extLst>
          </p:cNvPr>
          <p:cNvSpPr/>
          <p:nvPr/>
        </p:nvSpPr>
        <p:spPr>
          <a:xfrm>
            <a:off x="1941054" y="10668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CREAR UN MÉTODO: Llenar_Docente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CD85DE-DDE1-8D11-FEA6-851BBF7C6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299" y="1828800"/>
            <a:ext cx="7391400" cy="4927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28127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9FA942-7C1A-5756-31BF-2F3AFCB12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066800"/>
            <a:ext cx="11874729" cy="55158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27BA03B-7034-72C8-AE1A-C8965592A446}"/>
              </a:ext>
            </a:extLst>
          </p:cNvPr>
          <p:cNvSpPr txBox="1"/>
          <p:nvPr/>
        </p:nvSpPr>
        <p:spPr>
          <a:xfrm>
            <a:off x="5486400" y="3657600"/>
            <a:ext cx="3429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genera el método: Llenar_Docente</a:t>
            </a:r>
          </a:p>
        </p:txBody>
      </p:sp>
    </p:spTree>
    <p:extLst>
      <p:ext uri="{BB962C8B-B14F-4D97-AF65-F5344CB8AC3E}">
        <p14:creationId xmlns:p14="http://schemas.microsoft.com/office/powerpoint/2010/main" val="3187817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7F7F406-1125-5A60-3F80-B915CD0B7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11607566" cy="5157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7F4EF7F-BED9-30E9-C3AB-932B7CA27253}"/>
              </a:ext>
            </a:extLst>
          </p:cNvPr>
          <p:cNvSpPr txBox="1"/>
          <p:nvPr/>
        </p:nvSpPr>
        <p:spPr>
          <a:xfrm>
            <a:off x="9067800" y="1828800"/>
            <a:ext cx="1905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Clases importadas</a:t>
            </a:r>
          </a:p>
        </p:txBody>
      </p:sp>
    </p:spTree>
    <p:extLst>
      <p:ext uri="{BB962C8B-B14F-4D97-AF65-F5344CB8AC3E}">
        <p14:creationId xmlns:p14="http://schemas.microsoft.com/office/powerpoint/2010/main" val="3648267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295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</a:t>
            </a: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lang="es-ES" sz="2400" b="1" spc="-180" dirty="0">
                <a:solidFill>
                  <a:srgbClr val="1F3861"/>
                </a:solidFill>
                <a:latin typeface="Segoe UI"/>
                <a:cs typeface="Segoe UI"/>
              </a:rPr>
              <a:t>3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5499"/>
            <a:ext cx="2667000" cy="685800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5791F59-53A3-D41F-0131-180CD0B47CB1}"/>
              </a:ext>
            </a:extLst>
          </p:cNvPr>
          <p:cNvSpPr/>
          <p:nvPr/>
        </p:nvSpPr>
        <p:spPr>
          <a:xfrm>
            <a:off x="2739109" y="12954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COLOR DE TEXTO A UN OBJETO JCOMBOBOX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0CBB89D-2189-FBD8-CC4E-D2EFB9582184}"/>
              </a:ext>
            </a:extLst>
          </p:cNvPr>
          <p:cNvSpPr/>
          <p:nvPr/>
        </p:nvSpPr>
        <p:spPr>
          <a:xfrm>
            <a:off x="2739109" y="19908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COLOR DE FONDO A UN OBJETO JCOMBOBOX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B0A1DAF-3DE5-A3FD-DC81-252D44A987D2}"/>
              </a:ext>
            </a:extLst>
          </p:cNvPr>
          <p:cNvSpPr/>
          <p:nvPr/>
        </p:nvSpPr>
        <p:spPr>
          <a:xfrm>
            <a:off x="2739109" y="26862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PROPIEDAD FONT A UN OBJETO JCOMBOBOX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3B23B48-59DE-7A95-E282-F18913E10A14}"/>
              </a:ext>
            </a:extLst>
          </p:cNvPr>
          <p:cNvSpPr/>
          <p:nvPr/>
        </p:nvSpPr>
        <p:spPr>
          <a:xfrm>
            <a:off x="2739109" y="33816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PROPIEDAD MODEL DEL OBJETO JCOMBOBOX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D34D921-0437-07E3-1BBA-143F9F7E0D32}"/>
              </a:ext>
            </a:extLst>
          </p:cNvPr>
          <p:cNvSpPr/>
          <p:nvPr/>
        </p:nvSpPr>
        <p:spPr>
          <a:xfrm>
            <a:off x="2739109" y="40770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COPIAR Y PEGAR OBJETOS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DD0B51B-CF1D-785A-A594-E264272B6059}"/>
              </a:ext>
            </a:extLst>
          </p:cNvPr>
          <p:cNvSpPr/>
          <p:nvPr/>
        </p:nvSpPr>
        <p:spPr>
          <a:xfrm>
            <a:off x="2739109" y="47724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CREAR UN MÉTODO: Llenar_Curso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864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828A236-0239-87A7-A76E-D709498F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990600"/>
            <a:ext cx="11874523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C211B79-8A11-6D98-9222-89BCAE459D7A}"/>
              </a:ext>
            </a:extLst>
          </p:cNvPr>
          <p:cNvSpPr txBox="1"/>
          <p:nvPr/>
        </p:nvSpPr>
        <p:spPr>
          <a:xfrm>
            <a:off x="4242046" y="1212593"/>
            <a:ext cx="353035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objeto: Jcbdocente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48D624-7438-30E2-3C63-09A6D111A594}"/>
              </a:ext>
            </a:extLst>
          </p:cNvPr>
          <p:cNvSpPr txBox="1"/>
          <p:nvPr/>
        </p:nvSpPr>
        <p:spPr>
          <a:xfrm>
            <a:off x="9906000" y="1795046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ficha: Code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C77B8B-E4FF-D203-59A0-7CCBD8576183}"/>
              </a:ext>
            </a:extLst>
          </p:cNvPr>
          <p:cNvSpPr txBox="1"/>
          <p:nvPr/>
        </p:nvSpPr>
        <p:spPr>
          <a:xfrm>
            <a:off x="8115300" y="2971800"/>
            <a:ext cx="3581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la opción: Type Parameters, digitar: &lt;EntidadDocente&gt;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4F113D0-EF55-2F0E-C0B6-827298EF76E7}"/>
              </a:ext>
            </a:extLst>
          </p:cNvPr>
          <p:cNvSpPr txBox="1"/>
          <p:nvPr/>
        </p:nvSpPr>
        <p:spPr>
          <a:xfrm>
            <a:off x="9144000" y="6062246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Close</a:t>
            </a:r>
          </a:p>
        </p:txBody>
      </p:sp>
    </p:spTree>
    <p:extLst>
      <p:ext uri="{BB962C8B-B14F-4D97-AF65-F5344CB8AC3E}">
        <p14:creationId xmlns:p14="http://schemas.microsoft.com/office/powerpoint/2010/main" val="2530332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F6C0709-CCEA-6F54-CD24-DF928B0C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0600"/>
            <a:ext cx="11388208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5CA8076-4871-70C0-5B83-07856DF6068B}"/>
              </a:ext>
            </a:extLst>
          </p:cNvPr>
          <p:cNvSpPr txBox="1"/>
          <p:nvPr/>
        </p:nvSpPr>
        <p:spPr>
          <a:xfrm>
            <a:off x="6400800" y="5791200"/>
            <a:ext cx="4343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el constructor de la clase, se llama al método: Llenar_Docente</a:t>
            </a:r>
          </a:p>
        </p:txBody>
      </p:sp>
    </p:spTree>
    <p:extLst>
      <p:ext uri="{BB962C8B-B14F-4D97-AF65-F5344CB8AC3E}">
        <p14:creationId xmlns:p14="http://schemas.microsoft.com/office/powerpoint/2010/main" val="4091711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06D37C-53ED-DB63-F363-C6301384C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51" y="990600"/>
            <a:ext cx="7628249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F242DE5-2C56-89CF-2376-09B0AD3A0217}"/>
              </a:ext>
            </a:extLst>
          </p:cNvPr>
          <p:cNvSpPr txBox="1"/>
          <p:nvPr/>
        </p:nvSpPr>
        <p:spPr>
          <a:xfrm>
            <a:off x="304800" y="304800"/>
            <a:ext cx="3733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Ejecutando la aplicación, se muestra en el JComboBox, el listado de los docentes</a:t>
            </a:r>
          </a:p>
        </p:txBody>
      </p:sp>
    </p:spTree>
    <p:extLst>
      <p:ext uri="{BB962C8B-B14F-4D97-AF65-F5344CB8AC3E}">
        <p14:creationId xmlns:p14="http://schemas.microsoft.com/office/powerpoint/2010/main" val="3087498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700D797-790A-431C-B045-2D8529316ECD}"/>
              </a:ext>
            </a:extLst>
          </p:cNvPr>
          <p:cNvSpPr/>
          <p:nvPr/>
        </p:nvSpPr>
        <p:spPr>
          <a:xfrm>
            <a:off x="2057400" y="9906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CREAR UN MÉTODO: Llenar_Turno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402FBF-FE90-E1CA-6EED-2A5EB8C3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845" y="1750440"/>
            <a:ext cx="7239000" cy="49104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70328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3534176-D766-8D86-5F5F-A56C8C0DC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90600"/>
            <a:ext cx="10843338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6ACF51E-ECAF-D1BA-DDD7-1189877D85DB}"/>
              </a:ext>
            </a:extLst>
          </p:cNvPr>
          <p:cNvSpPr txBox="1"/>
          <p:nvPr/>
        </p:nvSpPr>
        <p:spPr>
          <a:xfrm>
            <a:off x="5486400" y="3928646"/>
            <a:ext cx="3124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genera el método: Llenar_Turno</a:t>
            </a:r>
          </a:p>
        </p:txBody>
      </p:sp>
    </p:spTree>
    <p:extLst>
      <p:ext uri="{BB962C8B-B14F-4D97-AF65-F5344CB8AC3E}">
        <p14:creationId xmlns:p14="http://schemas.microsoft.com/office/powerpoint/2010/main" val="32163937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791619-A40C-E058-C297-1C57D0C8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11501120" cy="472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D15C703-D8D5-3A6A-C013-983153E87E0E}"/>
              </a:ext>
            </a:extLst>
          </p:cNvPr>
          <p:cNvSpPr txBox="1"/>
          <p:nvPr/>
        </p:nvSpPr>
        <p:spPr>
          <a:xfrm>
            <a:off x="9144000" y="2023646"/>
            <a:ext cx="1905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Clases importadas</a:t>
            </a:r>
          </a:p>
        </p:txBody>
      </p:sp>
    </p:spTree>
    <p:extLst>
      <p:ext uri="{BB962C8B-B14F-4D97-AF65-F5344CB8AC3E}">
        <p14:creationId xmlns:p14="http://schemas.microsoft.com/office/powerpoint/2010/main" val="31617987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ECB6464-1235-AC99-CE03-DD1E9B7E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71" y="76200"/>
            <a:ext cx="7765729" cy="67260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2DD4041-3CEF-240A-4DFB-2DB87FA5A030}"/>
              </a:ext>
            </a:extLst>
          </p:cNvPr>
          <p:cNvSpPr txBox="1"/>
          <p:nvPr/>
        </p:nvSpPr>
        <p:spPr>
          <a:xfrm>
            <a:off x="1295400" y="1185446"/>
            <a:ext cx="3098307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objeto: Jcbturno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CD5AC54-96FB-DF65-CD58-FB6C7715C2BD}"/>
              </a:ext>
            </a:extLst>
          </p:cNvPr>
          <p:cNvSpPr txBox="1"/>
          <p:nvPr/>
        </p:nvSpPr>
        <p:spPr>
          <a:xfrm>
            <a:off x="6477000" y="1752600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ficha: Code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87F1E2C-0E86-9E26-46FC-62B7955A1538}"/>
              </a:ext>
            </a:extLst>
          </p:cNvPr>
          <p:cNvSpPr txBox="1"/>
          <p:nvPr/>
        </p:nvSpPr>
        <p:spPr>
          <a:xfrm>
            <a:off x="5410200" y="2920425"/>
            <a:ext cx="3581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la opción: Type Parameters, digitar: &lt;EntidadTurno&gt;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E61AD87-5C6D-22F0-3631-16476186DAE9}"/>
              </a:ext>
            </a:extLst>
          </p:cNvPr>
          <p:cNvSpPr txBox="1"/>
          <p:nvPr/>
        </p:nvSpPr>
        <p:spPr>
          <a:xfrm>
            <a:off x="5791200" y="6096000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Close</a:t>
            </a:r>
          </a:p>
        </p:txBody>
      </p:sp>
    </p:spTree>
    <p:extLst>
      <p:ext uri="{BB962C8B-B14F-4D97-AF65-F5344CB8AC3E}">
        <p14:creationId xmlns:p14="http://schemas.microsoft.com/office/powerpoint/2010/main" val="1257074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F83EEE5-6A9E-29F1-50D4-96A763D54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800"/>
            <a:ext cx="11620878" cy="5448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48913CC-339D-F8C6-0C0F-CC7DAE8C6C85}"/>
              </a:ext>
            </a:extLst>
          </p:cNvPr>
          <p:cNvSpPr txBox="1"/>
          <p:nvPr/>
        </p:nvSpPr>
        <p:spPr>
          <a:xfrm>
            <a:off x="6248400" y="5715000"/>
            <a:ext cx="4343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el constructor de la clase, se llama al método: Llenar_Turno</a:t>
            </a:r>
          </a:p>
        </p:txBody>
      </p:sp>
    </p:spTree>
    <p:extLst>
      <p:ext uri="{BB962C8B-B14F-4D97-AF65-F5344CB8AC3E}">
        <p14:creationId xmlns:p14="http://schemas.microsoft.com/office/powerpoint/2010/main" val="16118031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E8F420-0638-886D-6065-8391016D5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990600"/>
            <a:ext cx="7634288" cy="5715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6F01D2F-FA53-7045-CD47-410D8556085F}"/>
              </a:ext>
            </a:extLst>
          </p:cNvPr>
          <p:cNvSpPr txBox="1"/>
          <p:nvPr/>
        </p:nvSpPr>
        <p:spPr>
          <a:xfrm>
            <a:off x="304800" y="304800"/>
            <a:ext cx="3733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Ejecutando la aplicación, se muestra en el JComboBox, el listado de los turnos</a:t>
            </a:r>
          </a:p>
        </p:txBody>
      </p:sp>
    </p:spTree>
    <p:extLst>
      <p:ext uri="{BB962C8B-B14F-4D97-AF65-F5344CB8AC3E}">
        <p14:creationId xmlns:p14="http://schemas.microsoft.com/office/powerpoint/2010/main" val="1661460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8E42E22-A131-6603-5966-2B06B7C53DAA}"/>
              </a:ext>
            </a:extLst>
          </p:cNvPr>
          <p:cNvSpPr/>
          <p:nvPr/>
        </p:nvSpPr>
        <p:spPr>
          <a:xfrm>
            <a:off x="1748509" y="9906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CREAR UN MÉTODO: Llenar_Frecuencia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F08B22-0B8C-0F5B-2858-4E6693FC1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09" y="1828800"/>
            <a:ext cx="8919491" cy="48235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96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295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</a:t>
            </a: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lang="es-ES" sz="2400" b="1" spc="-180" dirty="0">
                <a:solidFill>
                  <a:srgbClr val="1F3861"/>
                </a:solidFill>
                <a:latin typeface="Segoe UI"/>
                <a:cs typeface="Segoe UI"/>
              </a:rPr>
              <a:t>3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5499"/>
            <a:ext cx="2667000" cy="6858000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DD0B51B-CF1D-785A-A594-E264272B6059}"/>
              </a:ext>
            </a:extLst>
          </p:cNvPr>
          <p:cNvSpPr/>
          <p:nvPr/>
        </p:nvSpPr>
        <p:spPr>
          <a:xfrm>
            <a:off x="2590800" y="21869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CREAR UN MÉTODO: Llenar_Docente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09EB89F-2CB2-5807-ADB1-2ECE0AF89D7F}"/>
              </a:ext>
            </a:extLst>
          </p:cNvPr>
          <p:cNvSpPr/>
          <p:nvPr/>
        </p:nvSpPr>
        <p:spPr>
          <a:xfrm>
            <a:off x="2590800" y="292225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CREAR UN MÉTODO: Llenar_Turno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316D396-4B13-5043-6B16-991B2C87A55F}"/>
              </a:ext>
            </a:extLst>
          </p:cNvPr>
          <p:cNvSpPr/>
          <p:nvPr/>
        </p:nvSpPr>
        <p:spPr>
          <a:xfrm>
            <a:off x="2590800" y="36576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CREAR UN MÉTODO: Llenar_Frecuencia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9011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21C0819-F17E-C2EE-B5AF-390DBF832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11658600" cy="472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2CF5874-DAC5-267C-FF3C-8BDB529E6622}"/>
              </a:ext>
            </a:extLst>
          </p:cNvPr>
          <p:cNvSpPr txBox="1"/>
          <p:nvPr/>
        </p:nvSpPr>
        <p:spPr>
          <a:xfrm>
            <a:off x="5715000" y="2819400"/>
            <a:ext cx="3657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genera el método: Llenar_Frecuencia</a:t>
            </a:r>
          </a:p>
        </p:txBody>
      </p:sp>
    </p:spTree>
    <p:extLst>
      <p:ext uri="{BB962C8B-B14F-4D97-AF65-F5344CB8AC3E}">
        <p14:creationId xmlns:p14="http://schemas.microsoft.com/office/powerpoint/2010/main" val="1730297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6CF6AF-492A-F255-3990-2F202F650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0600"/>
            <a:ext cx="10210800" cy="57180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130E280-216E-A8DC-B6AA-9100E7264215}"/>
              </a:ext>
            </a:extLst>
          </p:cNvPr>
          <p:cNvSpPr txBox="1"/>
          <p:nvPr/>
        </p:nvSpPr>
        <p:spPr>
          <a:xfrm>
            <a:off x="10134600" y="2099846"/>
            <a:ext cx="1752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Clases importadas</a:t>
            </a:r>
          </a:p>
        </p:txBody>
      </p:sp>
    </p:spTree>
    <p:extLst>
      <p:ext uri="{BB962C8B-B14F-4D97-AF65-F5344CB8AC3E}">
        <p14:creationId xmlns:p14="http://schemas.microsoft.com/office/powerpoint/2010/main" val="1166450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D74C8E4-A5ED-9981-73DB-3B0D3B95A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8686800" cy="662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7473725-D15D-5877-D5EF-E3AF2417CD07}"/>
              </a:ext>
            </a:extLst>
          </p:cNvPr>
          <p:cNvSpPr txBox="1"/>
          <p:nvPr/>
        </p:nvSpPr>
        <p:spPr>
          <a:xfrm>
            <a:off x="2209800" y="1828800"/>
            <a:ext cx="3581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objeto: Jcbfrecuencia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E4C9FBD-801B-95D7-213F-A71C5F7CDC62}"/>
              </a:ext>
            </a:extLst>
          </p:cNvPr>
          <p:cNvSpPr txBox="1"/>
          <p:nvPr/>
        </p:nvSpPr>
        <p:spPr>
          <a:xfrm>
            <a:off x="7315200" y="2286000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ficha: Code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95C8836-FC07-752E-E850-AEB73A1F0616}"/>
              </a:ext>
            </a:extLst>
          </p:cNvPr>
          <p:cNvSpPr txBox="1"/>
          <p:nvPr/>
        </p:nvSpPr>
        <p:spPr>
          <a:xfrm>
            <a:off x="5524500" y="3377625"/>
            <a:ext cx="3581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la opción: Type Parameters, digitar: &lt;EntidadFrecuencia&gt;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99AC333-2917-ADB4-ED54-88C9124C5BE2}"/>
              </a:ext>
            </a:extLst>
          </p:cNvPr>
          <p:cNvSpPr txBox="1"/>
          <p:nvPr/>
        </p:nvSpPr>
        <p:spPr>
          <a:xfrm>
            <a:off x="6172200" y="6062246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Close</a:t>
            </a:r>
          </a:p>
        </p:txBody>
      </p:sp>
    </p:spTree>
    <p:extLst>
      <p:ext uri="{BB962C8B-B14F-4D97-AF65-F5344CB8AC3E}">
        <p14:creationId xmlns:p14="http://schemas.microsoft.com/office/powerpoint/2010/main" val="29193409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C94612-C556-ABF6-54FE-5B8100111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6" y="990600"/>
            <a:ext cx="11093824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7179D1C-CB8A-03C3-FD2E-C405296BD413}"/>
              </a:ext>
            </a:extLst>
          </p:cNvPr>
          <p:cNvSpPr txBox="1"/>
          <p:nvPr/>
        </p:nvSpPr>
        <p:spPr>
          <a:xfrm>
            <a:off x="7010400" y="5791200"/>
            <a:ext cx="4343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el constructor de la clase, se llama al método: Llenar_Frecuencia</a:t>
            </a:r>
          </a:p>
        </p:txBody>
      </p:sp>
    </p:spTree>
    <p:extLst>
      <p:ext uri="{BB962C8B-B14F-4D97-AF65-F5344CB8AC3E}">
        <p14:creationId xmlns:p14="http://schemas.microsoft.com/office/powerpoint/2010/main" val="16515017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07870A7-C841-831D-33DF-B2EA1629A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98" y="990600"/>
            <a:ext cx="7620002" cy="57087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9D1B8FE-555A-208D-E768-033F98DB3FD1}"/>
              </a:ext>
            </a:extLst>
          </p:cNvPr>
          <p:cNvSpPr txBox="1"/>
          <p:nvPr/>
        </p:nvSpPr>
        <p:spPr>
          <a:xfrm>
            <a:off x="304800" y="304800"/>
            <a:ext cx="3733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Ejecutando la aplicación, se muestra en el JComboBox, el listado de las frecuencias</a:t>
            </a:r>
          </a:p>
        </p:txBody>
      </p:sp>
    </p:spTree>
    <p:extLst>
      <p:ext uri="{BB962C8B-B14F-4D97-AF65-F5344CB8AC3E}">
        <p14:creationId xmlns:p14="http://schemas.microsoft.com/office/powerpoint/2010/main" val="24830803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5200" y="2667000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8000" dirty="0">
                <a:solidFill>
                  <a:srgbClr val="001F5F"/>
                </a:solidFill>
              </a:rPr>
              <a:t>CIERRE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Marcador de contenido 2"/>
          <p:cNvSpPr>
            <a:spLocks noGrp="1"/>
          </p:cNvSpPr>
          <p:nvPr>
            <p:ph idx="4294967295"/>
          </p:nvPr>
        </p:nvSpPr>
        <p:spPr>
          <a:xfrm>
            <a:off x="457200" y="1505902"/>
            <a:ext cx="11506200" cy="3447098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¿Qué  aprendí en esta sesión de aprendizaje?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¿Para qué sirven las clases, entidades y CallableStatement 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¿Cuáles es el proceso, para llamar a un procedimiento almacenado por medio de  las clases y entidades ?</a:t>
            </a:r>
          </a:p>
          <a:p>
            <a:pPr algn="just"/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</p:txBody>
      </p:sp>
      <p:pic>
        <p:nvPicPr>
          <p:cNvPr id="35844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91200" y="5105400"/>
            <a:ext cx="1389026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3429000" y="56888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lang="en-US" sz="4800" kern="0" dirty="0">
                <a:solidFill>
                  <a:srgbClr val="001F5F"/>
                </a:solidFill>
              </a:rPr>
              <a:t>CIERRE</a:t>
            </a:r>
          </a:p>
        </p:txBody>
      </p:sp>
    </p:spTree>
    <p:extLst>
      <p:ext uri="{BB962C8B-B14F-4D97-AF65-F5344CB8AC3E}">
        <p14:creationId xmlns:p14="http://schemas.microsoft.com/office/powerpoint/2010/main" val="32968882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DE9ECC-63B7-430C-B698-06BF175C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71600"/>
            <a:ext cx="9503645" cy="4648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444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6D9142BF-F9B3-8385-7BF2-A65494DA9011}"/>
              </a:ext>
            </a:extLst>
          </p:cNvPr>
          <p:cNvSpPr/>
          <p:nvPr/>
        </p:nvSpPr>
        <p:spPr>
          <a:xfrm>
            <a:off x="2209800" y="9906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INSERTAR UN JPANEL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817EE7-8CE0-69D4-2FA1-B911207A9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52600"/>
            <a:ext cx="5930981" cy="495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5868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7E41A72-A434-3878-4C0A-839A89B35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76200"/>
            <a:ext cx="3600450" cy="27667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0A20F20-D9A1-6AAB-661E-7659FC7BCECA}"/>
              </a:ext>
            </a:extLst>
          </p:cNvPr>
          <p:cNvSpPr txBox="1"/>
          <p:nvPr/>
        </p:nvSpPr>
        <p:spPr>
          <a:xfrm>
            <a:off x="4191000" y="1981200"/>
            <a:ext cx="3886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Doble clic en el archivo: Form_Alumno.java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CA9B2F6-EA85-BFC9-EC98-83C2F9184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971800"/>
            <a:ext cx="11963400" cy="3661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560745D-C755-FA79-8380-A974F85CC816}"/>
              </a:ext>
            </a:extLst>
          </p:cNvPr>
          <p:cNvCxnSpPr>
            <a:cxnSpLocks/>
          </p:cNvCxnSpPr>
          <p:nvPr/>
        </p:nvCxnSpPr>
        <p:spPr>
          <a:xfrm flipH="1">
            <a:off x="8229600" y="3352800"/>
            <a:ext cx="2971800" cy="1066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87A8EDB-3471-4D75-A268-EDDD5F76C7D7}"/>
              </a:ext>
            </a:extLst>
          </p:cNvPr>
          <p:cNvSpPr txBox="1"/>
          <p:nvPr/>
        </p:nvSpPr>
        <p:spPr>
          <a:xfrm>
            <a:off x="8534400" y="4419600"/>
            <a:ext cx="3124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 el componente: Panel, clic y arrastre hacia el formulario</a:t>
            </a:r>
          </a:p>
        </p:txBody>
      </p:sp>
    </p:spTree>
    <p:extLst>
      <p:ext uri="{BB962C8B-B14F-4D97-AF65-F5344CB8AC3E}">
        <p14:creationId xmlns:p14="http://schemas.microsoft.com/office/powerpoint/2010/main" val="3576792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B9B9D8EA-0B53-8841-3BE2-7054ABCC5372}"/>
              </a:ext>
            </a:extLst>
          </p:cNvPr>
          <p:cNvSpPr/>
          <p:nvPr/>
        </p:nvSpPr>
        <p:spPr>
          <a:xfrm>
            <a:off x="529309" y="1140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DEFINIR UN NOMBRE AL OBJETO JPANEL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B107A4-6288-A65F-26DD-6298FE21A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000125"/>
            <a:ext cx="11296650" cy="2657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99C7176-AA33-BE60-4095-C3F683EC0E7F}"/>
              </a:ext>
            </a:extLst>
          </p:cNvPr>
          <p:cNvSpPr txBox="1"/>
          <p:nvPr/>
        </p:nvSpPr>
        <p:spPr>
          <a:xfrm>
            <a:off x="609600" y="1295400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JPanel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5AF4A6-A450-895A-6CBB-085CDA39297F}"/>
              </a:ext>
            </a:extLst>
          </p:cNvPr>
          <p:cNvSpPr txBox="1"/>
          <p:nvPr/>
        </p:nvSpPr>
        <p:spPr>
          <a:xfrm>
            <a:off x="5410200" y="1828800"/>
            <a:ext cx="3733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Change Variable Name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D56F9E5-1701-53E8-11DC-380BE5256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45" y="3866133"/>
            <a:ext cx="7630308" cy="2877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F830023-8511-A307-251B-659A3D458872}"/>
              </a:ext>
            </a:extLst>
          </p:cNvPr>
          <p:cNvSpPr txBox="1"/>
          <p:nvPr/>
        </p:nvSpPr>
        <p:spPr>
          <a:xfrm>
            <a:off x="3581400" y="4966512"/>
            <a:ext cx="1676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Nombre: Jpdatos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1033716-B5A9-0ACF-DCBF-9C8B41E68311}"/>
              </a:ext>
            </a:extLst>
          </p:cNvPr>
          <p:cNvSpPr txBox="1"/>
          <p:nvPr/>
        </p:nvSpPr>
        <p:spPr>
          <a:xfrm>
            <a:off x="2438400" y="5986046"/>
            <a:ext cx="1981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Ok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64C181A-6148-C848-6895-16F487878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4095750"/>
            <a:ext cx="3508099" cy="245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773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3324</TotalTime>
  <Words>1205</Words>
  <Application>Microsoft Office PowerPoint</Application>
  <PresentationFormat>Panorámica</PresentationFormat>
  <Paragraphs>207</Paragraphs>
  <Slides>67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73" baseType="lpstr">
      <vt:lpstr>Arial</vt:lpstr>
      <vt:lpstr>Calibri</vt:lpstr>
      <vt:lpstr>Roboto</vt:lpstr>
      <vt:lpstr>Segoe UI</vt:lpstr>
      <vt:lpstr>Wingdings</vt:lpstr>
      <vt:lpstr>Office Theme</vt:lpstr>
      <vt:lpstr>INICIO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CIERRE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creator>Orians, A.J.</dc:creator>
  <cp:lastModifiedBy>christian loza</cp:lastModifiedBy>
  <cp:revision>567</cp:revision>
  <dcterms:created xsi:type="dcterms:W3CDTF">2020-08-20T00:31:08Z</dcterms:created>
  <dcterms:modified xsi:type="dcterms:W3CDTF">2023-07-03T22:40:34Z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2020-06-05T00:00:00Z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2020-08-20T00:00:00Z</vt:filetime>
  </property>
</Properties>
</file>